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handoutMasterIdLst>
    <p:handoutMasterId r:id="rId29"/>
  </p:handoutMasterIdLst>
  <p:sldIdLst>
    <p:sldId id="1745" r:id="rId4"/>
    <p:sldId id="262" r:id="rId6"/>
    <p:sldId id="645" r:id="rId7"/>
    <p:sldId id="1736" r:id="rId8"/>
    <p:sldId id="1743" r:id="rId9"/>
    <p:sldId id="1739" r:id="rId10"/>
    <p:sldId id="1746" r:id="rId11"/>
    <p:sldId id="1729" r:id="rId12"/>
    <p:sldId id="1732" r:id="rId13"/>
    <p:sldId id="1733" r:id="rId14"/>
    <p:sldId id="1763" r:id="rId15"/>
    <p:sldId id="1744" r:id="rId16"/>
    <p:sldId id="1738" r:id="rId17"/>
    <p:sldId id="1764" r:id="rId18"/>
    <p:sldId id="1767" r:id="rId19"/>
    <p:sldId id="1768" r:id="rId20"/>
    <p:sldId id="1769" r:id="rId21"/>
    <p:sldId id="1770" r:id="rId22"/>
    <p:sldId id="1758" r:id="rId23"/>
    <p:sldId id="1759" r:id="rId24"/>
    <p:sldId id="1760" r:id="rId25"/>
    <p:sldId id="1761" r:id="rId26"/>
    <p:sldId id="1766" r:id="rId27"/>
    <p:sldId id="627" r:id="rId28"/>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745"/>
            <p14:sldId id="262"/>
            <p14:sldId id="645"/>
            <p14:sldId id="1736"/>
            <p14:sldId id="1743"/>
            <p14:sldId id="1739"/>
            <p14:sldId id="1746"/>
            <p14:sldId id="1729"/>
            <p14:sldId id="1732"/>
            <p14:sldId id="1733"/>
            <p14:sldId id="1763"/>
            <p14:sldId id="1744"/>
            <p14:sldId id="1738"/>
            <p14:sldId id="1764"/>
            <p14:sldId id="1767"/>
            <p14:sldId id="1768"/>
            <p14:sldId id="1769"/>
            <p14:sldId id="1770"/>
            <p14:sldId id="1758"/>
            <p14:sldId id="1759"/>
            <p14:sldId id="1760"/>
            <p14:sldId id="1761"/>
            <p14:sldId id="1766"/>
            <p14:sldId id="62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4013"/>
    <a:srgbClr val="145618"/>
    <a:srgbClr val="BD7617"/>
    <a:srgbClr val="FFAC82"/>
    <a:srgbClr val="E8F4E9"/>
    <a:srgbClr val="C1E1C3"/>
    <a:srgbClr val="164871"/>
    <a:srgbClr val="C08261"/>
    <a:srgbClr val="CDEFF2"/>
    <a:srgbClr val="0B3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60" autoAdjust="0"/>
    <p:restoredTop sz="84421" autoAdjust="0"/>
  </p:normalViewPr>
  <p:slideViewPr>
    <p:cSldViewPr snapToGrid="0">
      <p:cViewPr varScale="1">
        <p:scale>
          <a:sx n="57" d="100"/>
          <a:sy n="57" d="100"/>
        </p:scale>
        <p:origin x="552" y="40"/>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notesViewPr>
    <p:cSldViewPr snapToGrid="0">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3F5280-BB76-F748-A5C2-AFD2F24110CB}"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EED075-E33E-2F46-9CB1-74256B1E994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）重点强调</a:t>
            </a:r>
            <a:r>
              <a:rPr lang="en-US" altLang="zh-CN" dirty="0" err="1">
                <a:solidFill>
                  <a:srgbClr val="001080"/>
                </a:solidFill>
                <a:latin typeface="Consolas" panose="020B0609020204030204" pitchFamily="49" charset="0"/>
                <a:sym typeface="+mn-ea"/>
              </a:rPr>
              <a:t>fd_array</a:t>
            </a:r>
            <a:r>
              <a:rPr lang="zh-CN" altLang="en-US" dirty="0" err="1">
                <a:solidFill>
                  <a:srgbClr val="001080"/>
                </a:solidFill>
                <a:latin typeface="Consolas" panose="020B0609020204030204" pitchFamily="49" charset="0"/>
                <a:sym typeface="+mn-ea"/>
              </a:rPr>
              <a:t>，因为要保存</a:t>
            </a:r>
            <a:r>
              <a:rPr lang="zh-CN" altLang="en-US" dirty="0" err="1">
                <a:solidFill>
                  <a:srgbClr val="001080"/>
                </a:solidFill>
                <a:latin typeface="Consolas" panose="020B0609020204030204" pitchFamily="49" charset="0"/>
                <a:sym typeface="+mn-ea"/>
              </a:rPr>
              <a:t>文件指针</a:t>
            </a:r>
            <a:endParaRPr lang="zh-CN" altLang="en-US" dirty="0" err="1">
              <a:solidFill>
                <a:srgbClr val="001080"/>
              </a:solidFill>
              <a:latin typeface="Consolas" panose="020B0609020204030204" pitchFamily="49" charset="0"/>
              <a:sym typeface="+mn-ea"/>
            </a:endParaRPr>
          </a:p>
          <a:p>
            <a:r>
              <a:rPr lang="en-US" altLang="zh-CN" dirty="0" err="1">
                <a:solidFill>
                  <a:srgbClr val="001080"/>
                </a:solidFill>
                <a:latin typeface="Consolas" panose="020B0609020204030204" pitchFamily="49" charset="0"/>
                <a:sym typeface="+mn-ea"/>
              </a:rPr>
              <a:t>2</a:t>
            </a:r>
            <a:r>
              <a:rPr lang="zh-CN" altLang="en-US" dirty="0" err="1">
                <a:solidFill>
                  <a:srgbClr val="001080"/>
                </a:solidFill>
                <a:latin typeface="Consolas" panose="020B0609020204030204" pitchFamily="49" charset="0"/>
                <a:sym typeface="+mn-ea"/>
              </a:rPr>
              <a:t>）为什么要计数</a:t>
            </a:r>
            <a:r>
              <a:rPr lang="en-US" altLang="zh-CN" dirty="0" err="1">
                <a:solidFill>
                  <a:srgbClr val="001080"/>
                </a:solidFill>
                <a:latin typeface="Consolas" panose="020B0609020204030204" pitchFamily="49" charset="0"/>
                <a:sym typeface="+mn-ea"/>
              </a:rPr>
              <a:t>count</a:t>
            </a:r>
            <a:r>
              <a:rPr lang="zh-CN" altLang="en-US" dirty="0" err="1">
                <a:solidFill>
                  <a:srgbClr val="001080"/>
                </a:solidFill>
                <a:latin typeface="Consolas" panose="020B0609020204030204" pitchFamily="49" charset="0"/>
                <a:sym typeface="+mn-ea"/>
              </a:rPr>
              <a:t>：</a:t>
            </a:r>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引用计数允许我们在没有引用时及时释放相关的资源，避免无效的占用内存。</a:t>
            </a:r>
            <a:endParaRPr lang="zh-CN" altLang="en-US" dirty="0" err="1">
              <a:solidFill>
                <a:srgbClr val="001080"/>
              </a:solidFill>
              <a:latin typeface="Consolas" panose="020B0609020204030204" pitchFamily="49" charset="0"/>
              <a:sym typeface="+mn-ea"/>
            </a:endParaRPr>
          </a:p>
          <a:p>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并发访问：在多线程或多进程环境中，多个线程或进程可能同时访问同一个 files_struct 结构体。通过引用计数，可以确保并发访问时的正确性和安全性，避免竞态条件和数据损坏。</a:t>
            </a:r>
            <a:endParaRPr lang="zh-CN" altLang="en-US" dirty="0" err="1">
              <a:solidFill>
                <a:srgbClr val="001080"/>
              </a:solidFill>
              <a:latin typeface="Consolas" panose="020B0609020204030204" pitchFamily="49" charset="0"/>
              <a:sym typeface="+mn-ea"/>
            </a:endParaRPr>
          </a:p>
          <a:p>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进程间共享：在某些情况下，多个进程可能需要共享同一个 files_struct 结构体，例如通过进程间通信 (IPC) 共享文件描述符。通过引用计数，可以追踪共享的结构体的使用情况，当没有进程引用时，可以进行适当的清理操作。</a:t>
            </a:r>
            <a:endParaRPr lang="zh-CN" altLang="en-US" dirty="0" err="1">
              <a:solidFill>
                <a:srgbClr val="001080"/>
              </a:solidFill>
              <a:latin typeface="Consolas" panose="020B0609020204030204" pitchFamily="49" charset="0"/>
              <a:sym typeface="+mn-ea"/>
            </a:endParaRPr>
          </a:p>
          <a:p>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复制和继承：当进程进行复制或继承操作（例如 fork），需要创建一个新的 files_struct 结构体来跟踪新进程的文件相关信息。通过引用计数，可以确保在复制或继承过程中正确地管理引用，并避免意外关闭文件或造成资源泄漏。</a:t>
            </a:r>
            <a:endParaRPr lang="zh-CN" altLang="en-US" dirty="0" err="1">
              <a:solidFill>
                <a:srgbClr val="001080"/>
              </a:solidFill>
              <a:latin typeface="Consolas" panose="020B0609020204030204" pitchFamily="49" charset="0"/>
              <a:sym typeface="+mn-ea"/>
            </a:endParaRPr>
          </a:p>
          <a:p>
            <a:endParaRPr lang="zh-CN" altLang="en-US" dirty="0" err="1">
              <a:solidFill>
                <a:srgbClr val="001080"/>
              </a:solidFill>
              <a:latin typeface="Consolas" panose="020B0609020204030204" pitchFamily="49" charset="0"/>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err="1">
              <a:solidFill>
                <a:srgbClr val="001080"/>
              </a:solidFill>
              <a:latin typeface="Consolas" panose="020B0609020204030204" pitchFamily="49" charset="0"/>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rtl="0">
              <a:lnSpc>
                <a:spcPct val="150000"/>
              </a:lnSpc>
              <a:spcBef>
                <a:spcPct val="0"/>
              </a:spcBef>
              <a:spcAft>
                <a:spcPct val="15000"/>
              </a:spcAft>
              <a:buChar char="•"/>
            </a:pPr>
            <a:r>
              <a:rPr lang="zh-CN" altLang="en-US" dirty="0"/>
              <a:t>这个图可能误导大家，文件表是一个全局的</a:t>
            </a:r>
            <a:r>
              <a:rPr kumimoji="1" lang="zh-CN" altLang="en-US" b="1" dirty="0" smtClean="0">
                <a:solidFill>
                  <a:srgbClr val="FF0000"/>
                </a:solidFill>
                <a:sym typeface="+mn-ea"/>
              </a:rPr>
              <a:t>为系统中所有的进程共享，</a:t>
            </a:r>
            <a:r>
              <a:rPr lang="zh-CN" altLang="en-US" dirty="0"/>
              <a:t>里面每个条目是一个</a:t>
            </a:r>
            <a:r>
              <a:rPr lang="en-US" altLang="zh-CN" dirty="0"/>
              <a:t>file</a:t>
            </a:r>
            <a:r>
              <a:rPr lang="zh-CN" altLang="en-US" dirty="0"/>
              <a:t>结构体</a:t>
            </a:r>
            <a:endParaRPr lang="zh-CN" altLang="en-US" dirty="0"/>
          </a:p>
          <a:p>
            <a:pPr lvl="1" rtl="0">
              <a:lnSpc>
                <a:spcPct val="150000"/>
              </a:lnSpc>
              <a:spcBef>
                <a:spcPct val="0"/>
              </a:spcBef>
              <a:spcAft>
                <a:spcPct val="15000"/>
              </a:spcAft>
              <a:buChar char="•"/>
            </a:pPr>
            <a:r>
              <a:rPr lang="zh-CN" altLang="en-US" dirty="0"/>
              <a:t>同一进程统一方式打开同个文件，指向同一个</a:t>
            </a:r>
            <a:r>
              <a:rPr lang="en-US" altLang="zh-CN" dirty="0"/>
              <a:t>file</a:t>
            </a:r>
            <a:r>
              <a:rPr lang="zh-CN" altLang="en-US" dirty="0"/>
              <a:t>表条目，否则创建新的</a:t>
            </a:r>
            <a:r>
              <a:rPr lang="en-US" altLang="zh-CN" dirty="0"/>
              <a:t>files</a:t>
            </a:r>
            <a:r>
              <a:rPr lang="zh-CN" altLang="en-US" dirty="0"/>
              <a:t>表</a:t>
            </a:r>
            <a:r>
              <a:rPr lang="zh-CN" altLang="en-US" dirty="0"/>
              <a:t>条目</a:t>
            </a:r>
            <a:endParaRPr lang="zh-CN" altLang="en-US" dirty="0"/>
          </a:p>
          <a:p>
            <a:pPr lvl="1" rtl="0">
              <a:lnSpc>
                <a:spcPct val="150000"/>
              </a:lnSpc>
              <a:spcBef>
                <a:spcPct val="0"/>
              </a:spcBef>
              <a:spcAft>
                <a:spcPct val="15000"/>
              </a:spcAft>
              <a:buChar char="•"/>
            </a:pPr>
            <a:r>
              <a:rPr lang="zh-CN" altLang="en-US" dirty="0"/>
              <a:t>不同进程之间会有不同的</a:t>
            </a:r>
            <a:r>
              <a:rPr lang="en-US" altLang="zh-CN" dirty="0"/>
              <a:t>file_struct</a:t>
            </a:r>
            <a:r>
              <a:rPr lang="zh-CN" altLang="en-US" dirty="0"/>
              <a:t>，指向不同的</a:t>
            </a:r>
            <a:r>
              <a:rPr lang="en-US" altLang="zh-CN" dirty="0"/>
              <a:t>file</a:t>
            </a:r>
            <a:r>
              <a:rPr lang="zh-CN" altLang="en-US" dirty="0"/>
              <a:t>表条目</a:t>
            </a:r>
            <a:endParaRPr lang="zh-CN" altLang="en-US" dirty="0"/>
          </a:p>
          <a:p>
            <a:pPr lvl="1" rtl="0">
              <a:lnSpc>
                <a:spcPct val="150000"/>
              </a:lnSpc>
              <a:spcBef>
                <a:spcPct val="0"/>
              </a:spcBef>
              <a:spcAft>
                <a:spcPct val="15000"/>
              </a:spcAft>
              <a:buChar char="•"/>
            </a:pPr>
            <a:endParaRPr lang="zh-CN" altLang="en-US" dirty="0"/>
          </a:p>
          <a:p>
            <a:pPr lvl="1" rtl="0">
              <a:lnSpc>
                <a:spcPct val="150000"/>
              </a:lnSpc>
              <a:spcBef>
                <a:spcPct val="0"/>
              </a:spcBef>
              <a:spcAft>
                <a:spcPct val="15000"/>
              </a:spcAft>
              <a:buChar char="•"/>
            </a:pPr>
            <a:endParaRPr lang="zh-CN" altLang="en-US" dirty="0"/>
          </a:p>
          <a:p>
            <a:pPr lvl="1" rtl="0">
              <a:lnSpc>
                <a:spcPct val="150000"/>
              </a:lnSpc>
              <a:spcBef>
                <a:spcPct val="0"/>
              </a:spcBef>
              <a:spcAft>
                <a:spcPct val="15000"/>
              </a:spcAft>
              <a:buChar char="•"/>
            </a:pPr>
            <a:r>
              <a:rPr lang="en-US" altLang="zh-CN" dirty="0"/>
              <a:t>task_struct</a:t>
            </a:r>
            <a:r>
              <a:rPr lang="zh-CN" altLang="en-US" dirty="0"/>
              <a:t>进程相关的数据库包含了指向</a:t>
            </a:r>
            <a:r>
              <a:rPr lang="en-US" altLang="zh-CN" dirty="0"/>
              <a:t>file_struct</a:t>
            </a:r>
            <a:r>
              <a:rPr lang="zh-CN" altLang="en-US" dirty="0"/>
              <a:t>的</a:t>
            </a:r>
            <a:r>
              <a:rPr lang="zh-CN" altLang="en-US" dirty="0"/>
              <a:t>指针</a:t>
            </a:r>
            <a:endParaRPr lang="zh-CN" altLang="en-US" dirty="0"/>
          </a:p>
          <a:p>
            <a:pPr lvl="1" rtl="0">
              <a:lnSpc>
                <a:spcPct val="150000"/>
              </a:lnSpc>
              <a:spcBef>
                <a:spcPct val="0"/>
              </a:spcBef>
              <a:spcAft>
                <a:spcPct val="15000"/>
              </a:spcAft>
              <a:buChar char="•"/>
            </a:pPr>
            <a:r>
              <a:rPr lang="en-US" altLang="zh-CN" dirty="0"/>
              <a:t>file_str</a:t>
            </a:r>
            <a:r>
              <a:rPr lang="en-US" altLang="zh-CN" dirty="0"/>
              <a:t>uct</a:t>
            </a:r>
            <a:r>
              <a:rPr lang="zh-CN" altLang="en-US" dirty="0"/>
              <a:t>中fd_array数组保存了打开文件的指针，通过文件描述符索引可以快速地获取对应的文件指针，从而进行文件操作。</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err="1">
                <a:solidFill>
                  <a:srgbClr val="001080"/>
                </a:solidFill>
                <a:latin typeface="Consolas" panose="020B0609020204030204" pitchFamily="49" charset="0"/>
                <a:sym typeface="+mn-ea"/>
              </a:rPr>
              <a:t>https://zhuanlan.zhihu.com/p/34280875</a:t>
            </a:r>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最初的</a:t>
            </a:r>
            <a:r>
              <a:rPr lang="zh-CN" altLang="en-US" dirty="0" err="1">
                <a:solidFill>
                  <a:srgbClr val="001080"/>
                </a:solidFill>
                <a:latin typeface="Consolas" panose="020B0609020204030204" pitchFamily="49" charset="0"/>
                <a:sym typeface="+mn-ea"/>
              </a:rPr>
              <a:t>版本：</a:t>
            </a:r>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NR_OPEN、NR_FILE、NR_INODE 这几个宏的值决定了上述数组的大小，写死了数组最大</a:t>
            </a:r>
            <a:r>
              <a:rPr lang="zh-CN" altLang="en-US" dirty="0" err="1">
                <a:solidFill>
                  <a:srgbClr val="001080"/>
                </a:solidFill>
                <a:latin typeface="Consolas" panose="020B0609020204030204" pitchFamily="49" charset="0"/>
                <a:sym typeface="+mn-ea"/>
              </a:rPr>
              <a:t>容量</a:t>
            </a:r>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文件描述符表作为线程的一个属性，</a:t>
            </a:r>
            <a:r>
              <a:rPr lang="zh-CN" altLang="en-US" dirty="0" err="1">
                <a:solidFill>
                  <a:srgbClr val="001080"/>
                </a:solidFill>
                <a:latin typeface="Consolas" panose="020B0609020204030204" pitchFamily="49" charset="0"/>
                <a:sym typeface="+mn-ea"/>
              </a:rPr>
              <a:t>依赖关系</a:t>
            </a:r>
            <a:endParaRPr lang="zh-CN" altLang="en-US" dirty="0" err="1">
              <a:solidFill>
                <a:srgbClr val="001080"/>
              </a:solidFill>
              <a:latin typeface="Consolas" panose="020B0609020204030204" pitchFamily="49" charset="0"/>
              <a:sym typeface="+mn-ea"/>
            </a:endParaRPr>
          </a:p>
          <a:p>
            <a:endParaRPr lang="zh-CN" altLang="en-US" dirty="0" err="1">
              <a:solidFill>
                <a:srgbClr val="001080"/>
              </a:solidFill>
              <a:latin typeface="Consolas" panose="020B0609020204030204" pitchFamily="49" charset="0"/>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err="1">
                <a:solidFill>
                  <a:srgbClr val="001080"/>
                </a:solidFill>
                <a:latin typeface="Consolas" panose="020B0609020204030204" pitchFamily="49" charset="0"/>
                <a:sym typeface="+mn-ea"/>
              </a:rPr>
              <a:t>https://zhuanlan.zhihu.com/p/34280875</a:t>
            </a:r>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最初的</a:t>
            </a:r>
            <a:r>
              <a:rPr lang="zh-CN" altLang="en-US" dirty="0" err="1">
                <a:solidFill>
                  <a:srgbClr val="001080"/>
                </a:solidFill>
                <a:latin typeface="Consolas" panose="020B0609020204030204" pitchFamily="49" charset="0"/>
                <a:sym typeface="+mn-ea"/>
              </a:rPr>
              <a:t>版本：</a:t>
            </a:r>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文件表、用动态数组，</a:t>
            </a:r>
            <a:r>
              <a:rPr lang="en-US" altLang="zh-CN" dirty="0" err="1">
                <a:solidFill>
                  <a:srgbClr val="001080"/>
                </a:solidFill>
                <a:latin typeface="Consolas" panose="020B0609020204030204" pitchFamily="49" charset="0"/>
                <a:sym typeface="+mn-ea"/>
              </a:rPr>
              <a:t>task_struct</a:t>
            </a:r>
            <a:r>
              <a:rPr lang="zh-CN" altLang="en-US" dirty="0" err="1">
                <a:solidFill>
                  <a:srgbClr val="001080"/>
                </a:solidFill>
                <a:latin typeface="Consolas" panose="020B0609020204030204" pitchFamily="49" charset="0"/>
                <a:sym typeface="+mn-ea"/>
              </a:rPr>
              <a:t>分离出来了一个</a:t>
            </a:r>
            <a:r>
              <a:rPr lang="en-US" altLang="zh-CN" dirty="0" err="1">
                <a:solidFill>
                  <a:srgbClr val="001080"/>
                </a:solidFill>
                <a:latin typeface="Consolas" panose="020B0609020204030204" pitchFamily="49" charset="0"/>
                <a:sym typeface="+mn-ea"/>
              </a:rPr>
              <a:t>struct files_struct</a:t>
            </a:r>
            <a:r>
              <a:rPr lang="zh-CN" altLang="en-US" dirty="0" err="1">
                <a:solidFill>
                  <a:srgbClr val="001080"/>
                </a:solidFill>
                <a:latin typeface="Consolas" panose="020B0609020204030204" pitchFamily="49" charset="0"/>
                <a:sym typeface="+mn-ea"/>
              </a:rPr>
              <a:t>存储描述符</a:t>
            </a:r>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到这里</a:t>
            </a:r>
            <a:r>
              <a:rPr lang="en-US" altLang="zh-CN" dirty="0" err="1">
                <a:solidFill>
                  <a:srgbClr val="001080"/>
                </a:solidFill>
                <a:latin typeface="Consolas" panose="020B0609020204030204" pitchFamily="49" charset="0"/>
                <a:sym typeface="+mn-ea"/>
              </a:rPr>
              <a:t>NR_OPEN</a:t>
            </a:r>
            <a:r>
              <a:rPr lang="zh-CN" altLang="en-US" dirty="0" err="1">
                <a:solidFill>
                  <a:srgbClr val="001080"/>
                </a:solidFill>
                <a:latin typeface="Consolas" panose="020B0609020204030204" pitchFamily="49" charset="0"/>
                <a:sym typeface="+mn-ea"/>
              </a:rPr>
              <a:t>的大小仍然影响这个</a:t>
            </a:r>
            <a:r>
              <a:rPr lang="en-US" altLang="zh-CN" dirty="0" err="1">
                <a:solidFill>
                  <a:srgbClr val="001080"/>
                </a:solidFill>
                <a:latin typeface="Consolas" panose="020B0609020204030204" pitchFamily="49" charset="0"/>
                <a:sym typeface="+mn-ea"/>
              </a:rPr>
              <a:t>task_struct</a:t>
            </a:r>
            <a:r>
              <a:rPr lang="zh-CN" altLang="en-US" dirty="0" err="1">
                <a:solidFill>
                  <a:srgbClr val="001080"/>
                </a:solidFill>
                <a:latin typeface="Consolas" panose="020B0609020204030204" pitchFamily="49" charset="0"/>
                <a:sym typeface="+mn-ea"/>
              </a:rPr>
              <a:t>的</a:t>
            </a:r>
            <a:r>
              <a:rPr lang="en-US" altLang="zh-CN" dirty="0" err="1">
                <a:solidFill>
                  <a:srgbClr val="001080"/>
                </a:solidFill>
                <a:latin typeface="Consolas" panose="020B0609020204030204" pitchFamily="49" charset="0"/>
                <a:sym typeface="+mn-ea"/>
              </a:rPr>
              <a:t>size</a:t>
            </a:r>
            <a:r>
              <a:rPr lang="zh-CN" altLang="en-US" dirty="0" err="1">
                <a:solidFill>
                  <a:srgbClr val="001080"/>
                </a:solidFill>
                <a:latin typeface="Consolas" panose="020B0609020204030204" pitchFamily="49" charset="0"/>
                <a:sym typeface="+mn-ea"/>
              </a:rPr>
              <a:t>，因为包含了</a:t>
            </a:r>
            <a:r>
              <a:rPr lang="zh-CN" altLang="en-US" dirty="0" err="1">
                <a:solidFill>
                  <a:srgbClr val="001080"/>
                </a:solidFill>
                <a:latin typeface="Consolas" panose="020B0609020204030204" pitchFamily="49" charset="0"/>
                <a:sym typeface="+mn-ea"/>
              </a:rPr>
              <a:t>这个属性</a:t>
            </a:r>
            <a:endParaRPr lang="zh-CN" altLang="en-US" dirty="0" err="1">
              <a:solidFill>
                <a:srgbClr val="001080"/>
              </a:solidFill>
              <a:latin typeface="Consolas" panose="020B0609020204030204" pitchFamily="49" charset="0"/>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solidFill>
                  <a:srgbClr val="001080"/>
                </a:solidFill>
                <a:latin typeface="Consolas" panose="020B0609020204030204" pitchFamily="49" charset="0"/>
                <a:sym typeface="+mn-ea"/>
              </a:rPr>
              <a:t>linux2.0</a:t>
            </a:r>
            <a:r>
              <a:rPr lang="zh-CN" altLang="en-US" dirty="0" err="1">
                <a:solidFill>
                  <a:srgbClr val="001080"/>
                </a:solidFill>
                <a:latin typeface="Consolas" panose="020B0609020204030204" pitchFamily="49" charset="0"/>
                <a:sym typeface="+mn-ea"/>
              </a:rPr>
              <a:t>开始支持</a:t>
            </a:r>
            <a:r>
              <a:rPr lang="zh-CN" altLang="en-US" dirty="0" err="1">
                <a:solidFill>
                  <a:srgbClr val="001080"/>
                </a:solidFill>
                <a:latin typeface="Consolas" panose="020B0609020204030204" pitchFamily="49" charset="0"/>
                <a:sym typeface="+mn-ea"/>
              </a:rPr>
              <a:t>多线程</a:t>
            </a:r>
            <a:endParaRPr lang="zh-CN" altLang="en-US" dirty="0" err="1">
              <a:solidFill>
                <a:srgbClr val="001080"/>
              </a:solidFill>
              <a:latin typeface="Consolas" panose="020B0609020204030204" pitchFamily="49" charset="0"/>
              <a:sym typeface="+mn-ea"/>
            </a:endParaRPr>
          </a:p>
          <a:p>
            <a:r>
              <a:rPr lang="zh-CN" altLang="en-US" dirty="0" err="1">
                <a:solidFill>
                  <a:srgbClr val="001080"/>
                </a:solidFill>
                <a:latin typeface="Consolas" panose="020B0609020204030204" pitchFamily="49" charset="0"/>
                <a:sym typeface="+mn-ea"/>
              </a:rPr>
              <a:t>把 files_struct 成员从 task_struct 里移出来，让同一进程内的多个线程可以共享一个 files_struct 对象</a:t>
            </a:r>
            <a:endParaRPr lang="zh-CN" altLang="en-US" dirty="0" err="1">
              <a:solidFill>
                <a:srgbClr val="001080"/>
              </a:solidFill>
              <a:latin typeface="Consolas" panose="020B0609020204030204" pitchFamily="49" charset="0"/>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err="1">
              <a:solidFill>
                <a:srgbClr val="001080"/>
              </a:solidFill>
              <a:latin typeface="Consolas" panose="020B0609020204030204" pitchFamily="49" charset="0"/>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solidFill>
                  <a:srgbClr val="001080"/>
                </a:solidFill>
                <a:latin typeface="Consolas" panose="020B0609020204030204" pitchFamily="49" charset="0"/>
                <a:sym typeface="+mn-ea"/>
              </a:rPr>
              <a:t>2.6.14</a:t>
            </a:r>
            <a:r>
              <a:rPr lang="zh-CN" altLang="en-US" dirty="0" err="1">
                <a:solidFill>
                  <a:srgbClr val="001080"/>
                </a:solidFill>
                <a:latin typeface="Consolas" panose="020B0609020204030204" pitchFamily="49" charset="0"/>
                <a:sym typeface="+mn-ea"/>
              </a:rPr>
              <a:t>以后，</a:t>
            </a:r>
            <a:r>
              <a:rPr dirty="0" err="1">
                <a:solidFill>
                  <a:srgbClr val="001080"/>
                </a:solidFill>
                <a:latin typeface="Consolas" panose="020B0609020204030204" pitchFamily="49" charset="0"/>
                <a:sym typeface="+mn-ea"/>
              </a:rPr>
              <a:t>struct fdtable 作为 files_struct 的间接成员，把 fd、max_fds、close_on_exec 等成员移入 fdtable。</a:t>
            </a:r>
            <a:r>
              <a:rPr lang="zh-CN" dirty="0" err="1">
                <a:solidFill>
                  <a:srgbClr val="001080"/>
                </a:solidFill>
                <a:latin typeface="Consolas" panose="020B0609020204030204" pitchFamily="49" charset="0"/>
                <a:sym typeface="+mn-ea"/>
              </a:rPr>
              <a:t>这样多个进程可以指向同样的</a:t>
            </a:r>
            <a:r>
              <a:rPr lang="en-US" altLang="zh-CN" dirty="0" err="1">
                <a:solidFill>
                  <a:srgbClr val="001080"/>
                </a:solidFill>
                <a:latin typeface="Consolas" panose="020B0609020204030204" pitchFamily="49" charset="0"/>
                <a:sym typeface="+mn-ea"/>
              </a:rPr>
              <a:t>fdtable</a:t>
            </a:r>
            <a:r>
              <a:rPr lang="zh-CN" altLang="en-US" dirty="0" err="1">
                <a:solidFill>
                  <a:srgbClr val="001080"/>
                </a:solidFill>
                <a:latin typeface="Consolas" panose="020B0609020204030204" pitchFamily="49" charset="0"/>
                <a:sym typeface="+mn-ea"/>
              </a:rPr>
              <a:t>，最大资源利用。</a:t>
            </a:r>
            <a:endParaRPr lang="zh-CN" altLang="en-US" dirty="0" err="1">
              <a:solidFill>
                <a:srgbClr val="001080"/>
              </a:solidFill>
              <a:latin typeface="Consolas" panose="020B0609020204030204" pitchFamily="49" charset="0"/>
              <a:sym typeface="+mn-ea"/>
            </a:endParaRPr>
          </a:p>
          <a:p>
            <a:endParaRPr dirty="0" err="1">
              <a:solidFill>
                <a:srgbClr val="001080"/>
              </a:solidFill>
              <a:latin typeface="Consolas" panose="020B0609020204030204" pitchFamily="49" charset="0"/>
              <a:sym typeface="+mn-ea"/>
            </a:endParaRPr>
          </a:p>
          <a:p>
            <a:r>
              <a:rPr lang="zh-CN" dirty="0" err="1">
                <a:solidFill>
                  <a:srgbClr val="001080"/>
                </a:solidFill>
                <a:latin typeface="Consolas" panose="020B0609020204030204" pitchFamily="49" charset="0"/>
                <a:sym typeface="+mn-ea"/>
              </a:rPr>
              <a:t>另外，</a:t>
            </a:r>
            <a:r>
              <a:rPr dirty="0" err="1">
                <a:solidFill>
                  <a:srgbClr val="001080"/>
                </a:solidFill>
                <a:latin typeface="Consolas" panose="020B0609020204030204" pitchFamily="49" charset="0"/>
                <a:sym typeface="+mn-ea"/>
              </a:rPr>
              <a:t>为了方便采用 RCU，让 fdtable 可以整体替换</a:t>
            </a:r>
            <a:r>
              <a:rPr lang="zh-CN" dirty="0" err="1">
                <a:solidFill>
                  <a:srgbClr val="001080"/>
                </a:solidFill>
                <a:latin typeface="Consolas" panose="020B0609020204030204" pitchFamily="49" charset="0"/>
                <a:sym typeface="+mn-ea"/>
              </a:rPr>
              <a:t>。</a:t>
            </a:r>
            <a:endParaRPr lang="zh-CN" dirty="0" err="1">
              <a:solidFill>
                <a:srgbClr val="001080"/>
              </a:solidFill>
              <a:latin typeface="Consolas" panose="020B0609020204030204" pitchFamily="49" charset="0"/>
              <a:sym typeface="+mn-ea"/>
            </a:endParaRPr>
          </a:p>
          <a:p>
            <a:endParaRPr lang="zh-CN" dirty="0" err="1">
              <a:solidFill>
                <a:srgbClr val="001080"/>
              </a:solidFill>
              <a:latin typeface="Consolas" panose="020B0609020204030204" pitchFamily="49" charset="0"/>
              <a:sym typeface="+mn-ea"/>
            </a:endParaRPr>
          </a:p>
          <a:p>
            <a:endParaRPr lang="zh-CN" dirty="0" err="1">
              <a:solidFill>
                <a:srgbClr val="001080"/>
              </a:solidFill>
              <a:latin typeface="Consolas" panose="020B0609020204030204" pitchFamily="49" charset="0"/>
              <a:sym typeface="+mn-ea"/>
            </a:endParaRPr>
          </a:p>
          <a:p>
            <a:r>
              <a:rPr lang="zh-CN" dirty="0" err="1">
                <a:solidFill>
                  <a:srgbClr val="001080"/>
                </a:solidFill>
                <a:latin typeface="Consolas" panose="020B0609020204030204" pitchFamily="49" charset="0"/>
                <a:sym typeface="+mn-ea"/>
              </a:rPr>
              <a:t>对于被RCU保护的共享数据结构，读者不需要获得任何锁就可以访问它，但写者在访问它时首先拷贝一个副本，然后对副本进行修改，最后使用一个回调（callback）机制在适当的时机把指向原来数据的指针替换为新的被修改的数据。这个时机就是所有引用该数据的CPU都退出对共享数据的访问。</a:t>
            </a:r>
            <a:endParaRPr lang="zh-CN" dirty="0" err="1">
              <a:solidFill>
                <a:srgbClr val="001080"/>
              </a:solidFill>
              <a:latin typeface="Consolas" panose="020B0609020204030204" pitchFamily="49" charset="0"/>
              <a:sym typeface="+mn-ea"/>
            </a:endParaRPr>
          </a:p>
          <a:p>
            <a:endParaRPr lang="zh-CN" dirty="0" err="1">
              <a:solidFill>
                <a:srgbClr val="001080"/>
              </a:solidFill>
              <a:latin typeface="Consolas" panose="020B0609020204030204" pitchFamily="49" charset="0"/>
              <a:sym typeface="+mn-ea"/>
            </a:endParaRPr>
          </a:p>
          <a:p>
            <a:endParaRPr dirty="0" err="1">
              <a:solidFill>
                <a:srgbClr val="001080"/>
              </a:solidFill>
              <a:latin typeface="Consolas" panose="020B0609020204030204" pitchFamily="49" charset="0"/>
              <a:sym typeface="+mn-ea"/>
            </a:endParaRPr>
          </a:p>
          <a:p>
            <a:r>
              <a:rPr dirty="0" err="1">
                <a:solidFill>
                  <a:srgbClr val="001080"/>
                </a:solidFill>
                <a:latin typeface="Consolas" panose="020B0609020204030204" pitchFamily="49" charset="0"/>
                <a:sym typeface="+mn-ea"/>
              </a:rPr>
              <a:t>Read-Copy Update (RCU) 是一种用于实现读写并发性的技术。在 Linux 内核中，RCU 机制被广泛应用于数据结构的并发访问，其中包括 files_struct 和 fdtable 这样的设计。</a:t>
            </a:r>
            <a:endParaRPr dirty="0" err="1">
              <a:solidFill>
                <a:srgbClr val="001080"/>
              </a:solidFill>
              <a:latin typeface="Consolas" panose="020B0609020204030204" pitchFamily="49" charset="0"/>
              <a:sym typeface="+mn-ea"/>
            </a:endParaRPr>
          </a:p>
          <a:p>
            <a:endParaRPr dirty="0" err="1">
              <a:solidFill>
                <a:srgbClr val="001080"/>
              </a:solidFill>
              <a:latin typeface="Consolas" panose="020B0609020204030204" pitchFamily="49" charset="0"/>
              <a:sym typeface="+mn-ea"/>
            </a:endParaRPr>
          </a:p>
          <a:p>
            <a:r>
              <a:rPr dirty="0" err="1">
                <a:solidFill>
                  <a:srgbClr val="001080"/>
                </a:solidFill>
                <a:latin typeface="Consolas" panose="020B0609020204030204" pitchFamily="49" charset="0"/>
                <a:sym typeface="+mn-ea"/>
              </a:rPr>
              <a:t>当一个进程打开一个文件时，内核会为该进程创建一个 files_struct 结构体，并将文件描述符表 fdtable 与其关联起来。下面逐一解释这个设计中每个要点的作用：</a:t>
            </a:r>
            <a:endParaRPr dirty="0" err="1">
              <a:solidFill>
                <a:srgbClr val="001080"/>
              </a:solidFill>
              <a:latin typeface="Consolas" panose="020B0609020204030204" pitchFamily="49" charset="0"/>
              <a:sym typeface="+mn-ea"/>
            </a:endParaRPr>
          </a:p>
          <a:p>
            <a:endParaRPr dirty="0" err="1">
              <a:solidFill>
                <a:srgbClr val="001080"/>
              </a:solidFill>
              <a:latin typeface="Consolas" panose="020B0609020204030204" pitchFamily="49" charset="0"/>
              <a:sym typeface="+mn-ea"/>
            </a:endParaRPr>
          </a:p>
          <a:p>
            <a:r>
              <a:rPr dirty="0" err="1">
                <a:solidFill>
                  <a:srgbClr val="001080"/>
                </a:solidFill>
                <a:latin typeface="Consolas" panose="020B0609020204030204" pitchFamily="49" charset="0"/>
                <a:sym typeface="+mn-ea"/>
              </a:rPr>
              <a:t>读取性能</a:t>
            </a:r>
            <a:endParaRPr dirty="0" err="1">
              <a:solidFill>
                <a:srgbClr val="001080"/>
              </a:solidFill>
              <a:latin typeface="Consolas" panose="020B0609020204030204" pitchFamily="49" charset="0"/>
              <a:sym typeface="+mn-ea"/>
            </a:endParaRPr>
          </a:p>
          <a:p>
            <a:r>
              <a:rPr dirty="0" err="1">
                <a:solidFill>
                  <a:srgbClr val="001080"/>
                </a:solidFill>
                <a:latin typeface="Consolas" panose="020B0609020204030204" pitchFamily="49" charset="0"/>
                <a:sym typeface="+mn-ea"/>
              </a:rPr>
              <a:t>在传统的锁机制下，多个线程读取同一个数据结构时，需要加锁和解锁，从而导致互斥访问，降低性能。使用 RCU 技术可以提供无锁的读取机制，即多个线程可以同时读取 fdtable，而不需要在访问时加锁，从而提高读取性能。</a:t>
            </a:r>
            <a:endParaRPr dirty="0" err="1">
              <a:solidFill>
                <a:srgbClr val="001080"/>
              </a:solidFill>
              <a:latin typeface="Consolas" panose="020B0609020204030204" pitchFamily="49" charset="0"/>
              <a:sym typeface="+mn-ea"/>
            </a:endParaRPr>
          </a:p>
          <a:p>
            <a:endParaRPr dirty="0" err="1">
              <a:solidFill>
                <a:srgbClr val="001080"/>
              </a:solidFill>
              <a:latin typeface="Consolas" panose="020B0609020204030204" pitchFamily="49" charset="0"/>
              <a:sym typeface="+mn-ea"/>
            </a:endParaRPr>
          </a:p>
          <a:p>
            <a:r>
              <a:rPr dirty="0" err="1">
                <a:solidFill>
                  <a:srgbClr val="001080"/>
                </a:solidFill>
                <a:latin typeface="Consolas" panose="020B0609020204030204" pitchFamily="49" charset="0"/>
                <a:sym typeface="+mn-ea"/>
              </a:rPr>
              <a:t>修改的一致性</a:t>
            </a:r>
            <a:endParaRPr dirty="0" err="1">
              <a:solidFill>
                <a:srgbClr val="001080"/>
              </a:solidFill>
              <a:latin typeface="Consolas" panose="020B0609020204030204" pitchFamily="49" charset="0"/>
              <a:sym typeface="+mn-ea"/>
            </a:endParaRPr>
          </a:p>
          <a:p>
            <a:r>
              <a:rPr dirty="0" err="1">
                <a:solidFill>
                  <a:srgbClr val="001080"/>
                </a:solidFill>
                <a:latin typeface="Consolas" panose="020B0609020204030204" pitchFamily="49" charset="0"/>
                <a:sym typeface="+mn-ea"/>
              </a:rPr>
              <a:t>当需要对 fdtable 进行修改时，例如打开或关闭文件，需要保证修改操作的一致性。在 RCU 技术中，对于要删除的对象，需要先通过标记方式进行延迟删除。这样，对对象进行删除操作时，内核仅仅是将它的引用计数减1，并没有真正删除它。只有所有正在访问该对象的读取操作完成后，才会真正删除它。这可以确保在删除对象之前，所有正在读取它的线程都已经完成读取操作，从而保证修改的一致性。</a:t>
            </a:r>
            <a:endParaRPr dirty="0" err="1">
              <a:solidFill>
                <a:srgbClr val="001080"/>
              </a:solidFill>
              <a:latin typeface="Consolas" panose="020B0609020204030204" pitchFamily="49" charset="0"/>
              <a:sym typeface="+mn-ea"/>
            </a:endParaRPr>
          </a:p>
          <a:p>
            <a:endParaRPr dirty="0" err="1">
              <a:solidFill>
                <a:srgbClr val="001080"/>
              </a:solidFill>
              <a:latin typeface="Consolas" panose="020B0609020204030204" pitchFamily="49" charset="0"/>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这里可以讲：</a:t>
            </a:r>
            <a:r>
              <a:rPr lang="en-US" altLang="zh-CN" sz="1200" b="1" i="0" u="none" strike="noStrike" kern="1200" dirty="0">
                <a:solidFill>
                  <a:schemeClr val="tx1"/>
                </a:solidFill>
                <a:effectLst/>
                <a:latin typeface="+mn-lt"/>
                <a:ea typeface="+mn-ea"/>
                <a:cs typeface="+mn-cs"/>
              </a:rPr>
              <a:t>/include/</a:t>
            </a:r>
            <a:r>
              <a:rPr lang="en-US" altLang="zh-CN" sz="1200" b="1" i="0" u="none" strike="noStrike" kern="1200" dirty="0" err="1">
                <a:solidFill>
                  <a:schemeClr val="tx1"/>
                </a:solidFill>
                <a:effectLst/>
                <a:latin typeface="+mn-lt"/>
                <a:ea typeface="+mn-ea"/>
                <a:cs typeface="+mn-cs"/>
              </a:rPr>
              <a:t>linux</a:t>
            </a:r>
            <a:r>
              <a:rPr lang="en-US" altLang="zh-CN" sz="1200" b="1" i="0" u="none" strike="noStrike" kern="1200" dirty="0">
                <a:solidFill>
                  <a:schemeClr val="tx1"/>
                </a:solidFill>
                <a:effectLst/>
                <a:latin typeface="+mn-lt"/>
                <a:ea typeface="+mn-ea"/>
                <a:cs typeface="+mn-cs"/>
              </a:rPr>
              <a:t>/</a:t>
            </a:r>
            <a:r>
              <a:rPr lang="en-US" altLang="zh-CN" sz="1200" b="1" i="0" u="none" strike="noStrike" kern="1200" dirty="0" err="1">
                <a:solidFill>
                  <a:schemeClr val="tx1"/>
                </a:solidFill>
                <a:effectLst/>
                <a:latin typeface="+mn-lt"/>
                <a:ea typeface="+mn-ea"/>
                <a:cs typeface="+mn-cs"/>
              </a:rPr>
              <a:t>fs.h</a:t>
            </a:r>
            <a:r>
              <a:rPr lang="en-US" altLang="zh-CN" sz="1200" b="1" i="0" u="none" strike="noStrike" kern="1200" dirty="0">
                <a:solidFill>
                  <a:schemeClr val="tx1"/>
                </a:solidFill>
                <a:effectLst/>
                <a:latin typeface="+mn-lt"/>
                <a:ea typeface="+mn-ea"/>
                <a:cs typeface="+mn-cs"/>
              </a:rPr>
              <a:t> vs /fs</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源码中，</a:t>
            </a:r>
            <a:r>
              <a:rPr lang="en-US" altLang="zh-CN" sz="1200" b="0" i="0" u="none" strike="noStrike" kern="1200" dirty="0">
                <a:solidFill>
                  <a:schemeClr val="tx1"/>
                </a:solidFill>
                <a:effectLst/>
                <a:latin typeface="+mn-lt"/>
                <a:ea typeface="+mn-ea"/>
                <a:cs typeface="+mn-cs"/>
              </a:rPr>
              <a:t>/include/</a:t>
            </a:r>
            <a:r>
              <a:rPr lang="en-US" altLang="zh-CN" sz="1200" b="0" i="0" u="none" strike="noStrike" kern="1200" dirty="0" err="1">
                <a:solidFill>
                  <a:schemeClr val="tx1"/>
                </a:solidFill>
                <a:effectLst/>
                <a:latin typeface="+mn-lt"/>
                <a:ea typeface="+mn-ea"/>
                <a:cs typeface="+mn-cs"/>
              </a:rPr>
              <a:t>linux</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fs.h</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/fs</a:t>
            </a:r>
            <a:r>
              <a:rPr lang="zh-CN" altLang="en-US" sz="1200" b="0" i="0" u="none" strike="noStrike" kern="1200" dirty="0">
                <a:solidFill>
                  <a:schemeClr val="tx1"/>
                </a:solidFill>
                <a:effectLst/>
                <a:latin typeface="+mn-lt"/>
                <a:ea typeface="+mn-ea"/>
                <a:cs typeface="+mn-cs"/>
              </a:rPr>
              <a:t>目录之间有密切的关系。</a:t>
            </a:r>
            <a:r>
              <a:rPr lang="en-US" altLang="zh-CN" sz="1200" b="0" i="0" u="none" strike="noStrike" kern="1200" dirty="0">
                <a:solidFill>
                  <a:schemeClr val="tx1"/>
                </a:solidFill>
                <a:effectLst/>
                <a:latin typeface="+mn-lt"/>
                <a:ea typeface="+mn-ea"/>
                <a:cs typeface="+mn-cs"/>
              </a:rPr>
              <a:t>/include/</a:t>
            </a:r>
            <a:r>
              <a:rPr lang="en-US" altLang="zh-CN" sz="1200" b="0" i="0" u="none" strike="noStrike" kern="1200" dirty="0" err="1">
                <a:solidFill>
                  <a:schemeClr val="tx1"/>
                </a:solidFill>
                <a:effectLst/>
                <a:latin typeface="+mn-lt"/>
                <a:ea typeface="+mn-ea"/>
                <a:cs typeface="+mn-cs"/>
              </a:rPr>
              <a:t>linux</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fs.h</a:t>
            </a:r>
            <a:r>
              <a:rPr lang="zh-CN" altLang="en-US" sz="1200" b="0" i="0" u="none" strike="noStrike" kern="1200" dirty="0">
                <a:solidFill>
                  <a:schemeClr val="tx1"/>
                </a:solidFill>
                <a:effectLst/>
                <a:latin typeface="+mn-lt"/>
                <a:ea typeface="+mn-ea"/>
                <a:cs typeface="+mn-cs"/>
              </a:rPr>
              <a:t>是</a:t>
            </a:r>
            <a:r>
              <a:rPr lang="en-US" altLang="zh-CN" sz="1200" b="0" i="0" u="none" strike="noStrike" kern="1200" dirty="0">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内核中文件系统相关的头文件，它定义了许多与文件系统操作相关的结构体、函数和宏等。而</a:t>
            </a:r>
            <a:r>
              <a:rPr lang="en-US" altLang="zh-CN" sz="1200" b="0" i="0" u="none" strike="noStrike" kern="1200" dirty="0">
                <a:solidFill>
                  <a:schemeClr val="tx1"/>
                </a:solidFill>
                <a:effectLst/>
                <a:latin typeface="+mn-lt"/>
                <a:ea typeface="+mn-ea"/>
                <a:cs typeface="+mn-cs"/>
              </a:rPr>
              <a:t>/fs</a:t>
            </a:r>
            <a:r>
              <a:rPr lang="zh-CN" altLang="en-US" sz="1200" b="0" i="0" u="none" strike="noStrike" kern="1200" dirty="0">
                <a:solidFill>
                  <a:schemeClr val="tx1"/>
                </a:solidFill>
                <a:effectLst/>
                <a:latin typeface="+mn-lt"/>
                <a:ea typeface="+mn-ea"/>
                <a:cs typeface="+mn-cs"/>
              </a:rPr>
              <a:t>目录则包含了</a:t>
            </a:r>
            <a:r>
              <a:rPr lang="en-US" altLang="zh-CN" sz="1200" b="0" i="0" u="none" strike="noStrike" kern="1200" dirty="0">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内核中实现不同文件系统的代码。在该目录下，可以找到各种不同类型的文件系统，如</a:t>
            </a:r>
            <a:r>
              <a:rPr lang="en-US" altLang="zh-CN" sz="1200" b="0" i="0" u="none" strike="noStrike" kern="1200" dirty="0">
                <a:solidFill>
                  <a:schemeClr val="tx1"/>
                </a:solidFill>
                <a:effectLst/>
                <a:latin typeface="+mn-lt"/>
                <a:ea typeface="+mn-ea"/>
                <a:cs typeface="+mn-cs"/>
              </a:rPr>
              <a:t>ext4</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FAT32</a:t>
            </a:r>
            <a:r>
              <a:rPr lang="zh-CN" altLang="en-US" sz="1200" b="0" i="0" u="none" strike="noStrike" kern="1200" dirty="0">
                <a:solidFill>
                  <a:schemeClr val="tx1"/>
                </a:solidFill>
                <a:effectLst/>
                <a:latin typeface="+mn-lt"/>
                <a:ea typeface="+mn-ea"/>
                <a:cs typeface="+mn-cs"/>
              </a:rPr>
              <a:t>等等，每个文件系统都有自己独立的目录。</a:t>
            </a:r>
            <a:endParaRPr lang="zh-CN" altLang="en-US"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/include/</a:t>
            </a:r>
            <a:r>
              <a:rPr lang="en-US" altLang="zh-CN" sz="1200" b="0" i="0" u="none" strike="noStrike" kern="1200" dirty="0" err="1">
                <a:solidFill>
                  <a:schemeClr val="tx1"/>
                </a:solidFill>
                <a:effectLst/>
                <a:latin typeface="+mn-lt"/>
                <a:ea typeface="+mn-ea"/>
                <a:cs typeface="+mn-cs"/>
              </a:rPr>
              <a:t>linux</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fs.h</a:t>
            </a:r>
            <a:r>
              <a:rPr lang="zh-CN" altLang="en-US" sz="1200" b="0" i="0" u="none" strike="noStrike" kern="1200" dirty="0">
                <a:solidFill>
                  <a:schemeClr val="tx1"/>
                </a:solidFill>
                <a:effectLst/>
                <a:latin typeface="+mn-lt"/>
                <a:ea typeface="+mn-ea"/>
                <a:cs typeface="+mn-cs"/>
              </a:rPr>
              <a:t>文件中的定义和声明提供了对文件系统实现的接口和数据结构的访问。其他源文件在需要使用文件系统相关功能时，会包含</a:t>
            </a:r>
            <a:r>
              <a:rPr lang="en-US" altLang="zh-CN" sz="1200" b="0" i="0" u="none" strike="noStrike" kern="1200" dirty="0">
                <a:solidFill>
                  <a:schemeClr val="tx1"/>
                </a:solidFill>
                <a:effectLst/>
                <a:latin typeface="+mn-lt"/>
                <a:ea typeface="+mn-ea"/>
                <a:cs typeface="+mn-cs"/>
              </a:rPr>
              <a:t>/include/</a:t>
            </a:r>
            <a:r>
              <a:rPr lang="en-US" altLang="zh-CN" sz="1200" b="0" i="0" u="none" strike="noStrike" kern="1200" dirty="0" err="1">
                <a:solidFill>
                  <a:schemeClr val="tx1"/>
                </a:solidFill>
                <a:effectLst/>
                <a:latin typeface="+mn-lt"/>
                <a:ea typeface="+mn-ea"/>
                <a:cs typeface="+mn-cs"/>
              </a:rPr>
              <a:t>linux</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fs.h</a:t>
            </a:r>
            <a:r>
              <a:rPr lang="zh-CN" altLang="en-US" sz="1200" b="0" i="0" u="none" strike="noStrike" kern="1200" dirty="0">
                <a:solidFill>
                  <a:schemeClr val="tx1"/>
                </a:solidFill>
                <a:effectLst/>
                <a:latin typeface="+mn-lt"/>
                <a:ea typeface="+mn-ea"/>
                <a:cs typeface="+mn-cs"/>
              </a:rPr>
              <a:t>头文件，通过这个头文件可以使用文件系统相关的函数、结构体和宏。</a:t>
            </a:r>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因此，</a:t>
            </a:r>
            <a:r>
              <a:rPr lang="en-US" altLang="zh-CN" sz="1200" b="0" i="0" u="none" strike="noStrike" kern="1200" dirty="0">
                <a:solidFill>
                  <a:schemeClr val="tx1"/>
                </a:solidFill>
                <a:effectLst/>
                <a:latin typeface="+mn-lt"/>
                <a:ea typeface="+mn-ea"/>
                <a:cs typeface="+mn-cs"/>
              </a:rPr>
              <a:t>/include/</a:t>
            </a:r>
            <a:r>
              <a:rPr lang="en-US" altLang="zh-CN" sz="1200" b="0" i="0" u="none" strike="noStrike" kern="1200" dirty="0" err="1">
                <a:solidFill>
                  <a:schemeClr val="tx1"/>
                </a:solidFill>
                <a:effectLst/>
                <a:latin typeface="+mn-lt"/>
                <a:ea typeface="+mn-ea"/>
                <a:cs typeface="+mn-cs"/>
              </a:rPr>
              <a:t>linux</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fs.h</a:t>
            </a:r>
            <a:r>
              <a:rPr lang="zh-CN" altLang="en-US" sz="1200" b="0" i="0" u="none" strike="noStrike" kern="1200" dirty="0">
                <a:solidFill>
                  <a:schemeClr val="tx1"/>
                </a:solidFill>
                <a:effectLst/>
                <a:latin typeface="+mn-lt"/>
                <a:ea typeface="+mn-ea"/>
                <a:cs typeface="+mn-cs"/>
              </a:rPr>
              <a:t>是文件系统功能的接口定义，而</a:t>
            </a:r>
            <a:r>
              <a:rPr lang="en-US" altLang="zh-CN" sz="1200" b="0" i="0" u="none" strike="noStrike" kern="1200" dirty="0">
                <a:solidFill>
                  <a:schemeClr val="tx1"/>
                </a:solidFill>
                <a:effectLst/>
                <a:latin typeface="+mn-lt"/>
                <a:ea typeface="+mn-ea"/>
                <a:cs typeface="+mn-cs"/>
              </a:rPr>
              <a:t>/fs</a:t>
            </a:r>
            <a:r>
              <a:rPr lang="zh-CN" altLang="en-US" sz="1200" b="0" i="0" u="none" strike="noStrike" kern="1200" dirty="0">
                <a:solidFill>
                  <a:schemeClr val="tx1"/>
                </a:solidFill>
                <a:effectLst/>
                <a:latin typeface="+mn-lt"/>
                <a:ea typeface="+mn-ea"/>
                <a:cs typeface="+mn-cs"/>
              </a:rPr>
              <a:t>目录则包含了实现各种不同文件系统的具体代码。二者通常是一起作用的，共同构成了</a:t>
            </a:r>
            <a:r>
              <a:rPr lang="en-US" altLang="zh-CN" sz="1200" b="0" i="0" u="none" strike="noStrike" kern="1200" dirty="0">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内核中的文件系统子系统。</a:t>
            </a:r>
            <a:endParaRPr lang="zh-CN" altLang="en-US"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/include</a:t>
            </a:r>
            <a:r>
              <a:rPr lang="zh-CN" altLang="en-US" sz="1200" b="0" i="0" u="none" strike="noStrike" kern="1200" dirty="0">
                <a:solidFill>
                  <a:schemeClr val="tx1"/>
                </a:solidFill>
                <a:effectLst/>
                <a:latin typeface="+mn-lt"/>
                <a:ea typeface="+mn-ea"/>
                <a:cs typeface="+mn-cs"/>
              </a:rPr>
              <a:t>目录是</a:t>
            </a:r>
            <a:r>
              <a:rPr lang="en-US" altLang="zh-CN" sz="1200" b="0" i="0" u="none" strike="noStrike" kern="1200" dirty="0">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内核中包含了许多头文件的目录。头文件是</a:t>
            </a:r>
            <a:r>
              <a:rPr lang="en-US"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语言编程中用于声明函数、数据结构和宏等的文件，它们提供了对应用程序和内核函数的接口和定义。</a:t>
            </a:r>
            <a:endParaRPr lang="zh-CN" altLang="en-US" sz="1200" b="0" i="0" u="none" strike="noStrike" kern="1200" dirty="0">
              <a:solidFill>
                <a:schemeClr val="tx1"/>
              </a:solidFill>
              <a:effectLst/>
              <a:latin typeface="+mn-lt"/>
              <a:ea typeface="+mn-ea"/>
              <a:cs typeface="+mn-cs"/>
            </a:endParaRPr>
          </a:p>
          <a:p>
            <a:pPr lvl="1"/>
            <a:r>
              <a:rPr lang="zh-CN" altLang="en-US" sz="1200" b="0" i="0" u="none" strike="noStrike" kern="1200" dirty="0">
                <a:solidFill>
                  <a:schemeClr val="tx1"/>
                </a:solidFill>
                <a:effectLst/>
                <a:latin typeface="+mn-lt"/>
                <a:ea typeface="+mn-ea"/>
                <a:cs typeface="+mn-cs"/>
              </a:rPr>
              <a:t>在</a:t>
            </a:r>
            <a:r>
              <a:rPr lang="en-US" altLang="zh-CN" sz="1200" b="0" i="0" u="none" strike="noStrike" kern="1200" dirty="0">
                <a:solidFill>
                  <a:schemeClr val="tx1"/>
                </a:solidFill>
                <a:effectLst/>
                <a:latin typeface="+mn-lt"/>
                <a:ea typeface="+mn-ea"/>
                <a:cs typeface="+mn-cs"/>
              </a:rPr>
              <a:t>/include</a:t>
            </a:r>
            <a:r>
              <a:rPr lang="zh-CN" altLang="en-US" sz="1200" b="0" i="0" u="none" strike="noStrike" kern="1200" dirty="0">
                <a:solidFill>
                  <a:schemeClr val="tx1"/>
                </a:solidFill>
                <a:effectLst/>
                <a:latin typeface="+mn-lt"/>
                <a:ea typeface="+mn-ea"/>
                <a:cs typeface="+mn-cs"/>
              </a:rPr>
              <a:t>目录中，如果我们进一步进入</a:t>
            </a:r>
            <a:r>
              <a:rPr lang="en-US" altLang="zh-CN" sz="1200" b="0" i="0" u="none" strike="noStrike" kern="1200" dirty="0">
                <a:solidFill>
                  <a:schemeClr val="tx1"/>
                </a:solidFill>
                <a:effectLst/>
                <a:latin typeface="+mn-lt"/>
                <a:ea typeface="+mn-ea"/>
                <a:cs typeface="+mn-cs"/>
              </a:rPr>
              <a:t>/include/</a:t>
            </a:r>
            <a:r>
              <a:rPr lang="en-US" altLang="zh-CN" sz="1200" b="0" i="0" u="none" strike="noStrike" kern="1200" dirty="0" err="1">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子目录，可以找到许多与</a:t>
            </a:r>
            <a:r>
              <a:rPr lang="en-US" altLang="zh-CN" sz="1200" b="0" i="0" u="none" strike="noStrike" kern="1200" dirty="0">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内核相关的头文件。这些头文件定义了内核中的各种结构体、宏和函数原型等。</a:t>
            </a:r>
            <a:endParaRPr lang="zh-CN" altLang="en-US" sz="1200" b="0" i="0" u="none" strike="noStrike" kern="1200" dirty="0">
              <a:solidFill>
                <a:schemeClr val="tx1"/>
              </a:solidFill>
              <a:effectLst/>
              <a:latin typeface="+mn-lt"/>
              <a:ea typeface="+mn-ea"/>
              <a:cs typeface="+mn-cs"/>
            </a:endParaRPr>
          </a:p>
          <a:p>
            <a:pPr lvl="1"/>
            <a:r>
              <a:rPr lang="zh-CN" altLang="en-US" sz="1200" b="0" i="0" u="none" strike="noStrike" kern="1200" dirty="0">
                <a:solidFill>
                  <a:schemeClr val="tx1"/>
                </a:solidFill>
                <a:effectLst/>
                <a:latin typeface="+mn-lt"/>
                <a:ea typeface="+mn-ea"/>
                <a:cs typeface="+mn-cs"/>
              </a:rPr>
              <a:t>在</a:t>
            </a:r>
            <a:r>
              <a:rPr lang="en-US" altLang="zh-CN" sz="1200" b="0" i="0" u="none" strike="noStrike" kern="1200" dirty="0">
                <a:solidFill>
                  <a:schemeClr val="tx1"/>
                </a:solidFill>
                <a:effectLst/>
                <a:latin typeface="+mn-lt"/>
                <a:ea typeface="+mn-ea"/>
                <a:cs typeface="+mn-cs"/>
              </a:rPr>
              <a:t>/include/</a:t>
            </a:r>
            <a:r>
              <a:rPr lang="en-US" altLang="zh-CN" sz="1200" b="0" i="0" u="none" strike="noStrike" kern="1200" dirty="0" err="1">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目录中，可能会找到类似于</a:t>
            </a:r>
            <a:r>
              <a:rPr lang="en-US" altLang="zh-CN" sz="1200" b="0" i="0" u="none" strike="noStrike" kern="1200" dirty="0" err="1">
                <a:solidFill>
                  <a:schemeClr val="tx1"/>
                </a:solidFill>
                <a:effectLst/>
                <a:latin typeface="+mn-lt"/>
                <a:ea typeface="+mn-ea"/>
                <a:cs typeface="+mn-cs"/>
              </a:rPr>
              <a:t>fs.h</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sched.h</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types.h</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module.h</a:t>
            </a:r>
            <a:r>
              <a:rPr lang="zh-CN" altLang="en-US" sz="1200" b="0" i="0" u="none" strike="noStrike" kern="1200" dirty="0">
                <a:solidFill>
                  <a:schemeClr val="tx1"/>
                </a:solidFill>
                <a:effectLst/>
                <a:latin typeface="+mn-lt"/>
                <a:ea typeface="+mn-ea"/>
                <a:cs typeface="+mn-cs"/>
              </a:rPr>
              <a:t>等文件。这些头文件定义了文件系统、调度器、数据类型、模块等方面的内容。</a:t>
            </a:r>
            <a:endParaRPr lang="zh-CN" altLang="en-US" sz="1200" b="0" i="0" u="none" strike="noStrike" kern="1200" dirty="0">
              <a:solidFill>
                <a:schemeClr val="tx1"/>
              </a:solidFill>
              <a:effectLst/>
              <a:latin typeface="+mn-lt"/>
              <a:ea typeface="+mn-ea"/>
              <a:cs typeface="+mn-cs"/>
            </a:endParaRPr>
          </a:p>
          <a:p>
            <a:pPr lvl="1"/>
            <a:r>
              <a:rPr lang="zh-CN" altLang="en-US" sz="1200" b="0" i="0" u="none" strike="noStrike" kern="1200" dirty="0">
                <a:solidFill>
                  <a:schemeClr val="tx1"/>
                </a:solidFill>
                <a:effectLst/>
                <a:latin typeface="+mn-lt"/>
                <a:ea typeface="+mn-ea"/>
                <a:cs typeface="+mn-cs"/>
              </a:rPr>
              <a:t>总之，</a:t>
            </a:r>
            <a:r>
              <a:rPr lang="en-US" altLang="zh-CN" sz="1200" b="0" i="0" u="none" strike="noStrike" kern="1200" dirty="0">
                <a:solidFill>
                  <a:schemeClr val="tx1"/>
                </a:solidFill>
                <a:effectLst/>
                <a:latin typeface="+mn-lt"/>
                <a:ea typeface="+mn-ea"/>
                <a:cs typeface="+mn-cs"/>
              </a:rPr>
              <a:t>/include</a:t>
            </a:r>
            <a:r>
              <a:rPr lang="zh-CN" altLang="en-US" sz="1200" b="0" i="0" u="none" strike="noStrike" kern="1200" dirty="0">
                <a:solidFill>
                  <a:schemeClr val="tx1"/>
                </a:solidFill>
                <a:effectLst/>
                <a:latin typeface="+mn-lt"/>
                <a:ea typeface="+mn-ea"/>
                <a:cs typeface="+mn-cs"/>
              </a:rPr>
              <a:t>目录中包含了许多用于编程的头文件，而</a:t>
            </a:r>
            <a:r>
              <a:rPr lang="en-US" altLang="zh-CN" sz="1200" b="0" i="0" u="none" strike="noStrike" kern="1200" dirty="0">
                <a:solidFill>
                  <a:schemeClr val="tx1"/>
                </a:solidFill>
                <a:effectLst/>
                <a:latin typeface="+mn-lt"/>
                <a:ea typeface="+mn-ea"/>
                <a:cs typeface="+mn-cs"/>
              </a:rPr>
              <a:t>/include/</a:t>
            </a:r>
            <a:r>
              <a:rPr lang="en-US" altLang="zh-CN" sz="1200" b="0" i="0" u="none" strike="noStrike" kern="1200" dirty="0" err="1">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目录则集中了与</a:t>
            </a:r>
            <a:r>
              <a:rPr lang="en-US" altLang="zh-CN" sz="1200" b="0" i="0" u="none" strike="noStrike" kern="1200" dirty="0">
                <a:solidFill>
                  <a:schemeClr val="tx1"/>
                </a:solidFill>
                <a:effectLst/>
                <a:latin typeface="+mn-lt"/>
                <a:ea typeface="+mn-ea"/>
                <a:cs typeface="+mn-cs"/>
              </a:rPr>
              <a:t>Linux</a:t>
            </a:r>
            <a:r>
              <a:rPr lang="zh-CN" altLang="en-US" sz="1200" b="0" i="0" u="none" strike="noStrike" kern="1200" dirty="0">
                <a:solidFill>
                  <a:schemeClr val="tx1"/>
                </a:solidFill>
                <a:effectLst/>
                <a:latin typeface="+mn-lt"/>
                <a:ea typeface="+mn-ea"/>
                <a:cs typeface="+mn-cs"/>
              </a:rPr>
              <a:t>内核相关的头文件，其中包含了一些子系统（如文件系统、调度器等）的定义和接口。这些头文件为开发者提供了在内核开发和编程中所需的接口和工具。</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特别针对</a:t>
            </a:r>
            <a:r>
              <a:rPr lang="en-US" altLang="zh-CN" dirty="0"/>
              <a:t>FS</a:t>
            </a:r>
            <a:r>
              <a:rPr lang="zh-CN" altLang="en-US" dirty="0"/>
              <a:t>下的进行介绍</a:t>
            </a:r>
            <a:br>
              <a:rPr lang="en-US" altLang="zh-CN" dirty="0"/>
            </a:br>
            <a:r>
              <a:rPr lang="zh-CN" altLang="en-US" dirty="0"/>
              <a:t>标注三个</a:t>
            </a:r>
            <a:r>
              <a:rPr lang="en-US" altLang="zh-CN" dirty="0" err="1"/>
              <a:t>inode.c</a:t>
            </a:r>
            <a:r>
              <a:rPr lang="en-US" altLang="zh-CN" dirty="0"/>
              <a:t> -&gt; why 3</a:t>
            </a:r>
            <a:r>
              <a:rPr lang="zh-CN" altLang="en-US" dirty="0"/>
              <a:t>个</a:t>
            </a:r>
            <a:r>
              <a:rPr lang="en-US" altLang="zh-CN" dirty="0" err="1"/>
              <a:t>inode.c</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接上</a:t>
            </a:r>
            <a:r>
              <a:rPr lang="en-US" altLang="zh-CN" dirty="0"/>
              <a:t>why </a:t>
            </a:r>
            <a:r>
              <a:rPr lang="en-US" altLang="zh-CN" dirty="0">
                <a:effectLst/>
              </a:rPr>
              <a:t>fs</a:t>
            </a:r>
            <a:r>
              <a:rPr lang="zh-CN" altLang="en-US" dirty="0">
                <a:effectLst/>
              </a:rPr>
              <a:t>下面多个文件系统，都有自己的</a:t>
            </a:r>
            <a:r>
              <a:rPr lang="en-US" altLang="zh-CN" dirty="0" err="1">
                <a:effectLst/>
              </a:rPr>
              <a:t>inode</a:t>
            </a:r>
            <a:r>
              <a:rPr lang="zh-CN" altLang="en-US" dirty="0">
                <a:effectLst/>
              </a:rPr>
              <a:t>定义</a:t>
            </a:r>
            <a:endParaRPr lang="zh-CN" altLang="en-US" dirty="0">
              <a:effectLst/>
            </a:endParaRPr>
          </a:p>
          <a:p>
            <a:r>
              <a:rPr lang="zh-CN" altLang="en-US" dirty="0"/>
              <a:t>重点针对</a:t>
            </a:r>
            <a:r>
              <a:rPr lang="en-US" altLang="zh-CN" dirty="0"/>
              <a:t>fs/</a:t>
            </a:r>
            <a:r>
              <a:rPr lang="en-US" altLang="zh-CN" dirty="0" err="1"/>
              <a:t>inode.c</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注意</a:t>
            </a:r>
            <a:r>
              <a:rPr lang="en-US" altLang="zh-CN"/>
              <a:t>f_inode</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pic>
        <p:nvPicPr>
          <p:cNvPr id="64" name="图片 63"/>
          <p:cNvPicPr>
            <a:picLocks noChangeAspect="1"/>
          </p:cNvPicPr>
          <p:nvPr userDrawn="1"/>
        </p:nvPicPr>
        <p:blipFill>
          <a:blip r:embed="rId2"/>
          <a:stretch>
            <a:fillRect/>
          </a:stretch>
        </p:blipFill>
        <p:spPr>
          <a:xfrm>
            <a:off x="0" y="0"/>
            <a:ext cx="12192000" cy="6858000"/>
          </a:xfrm>
          <a:prstGeom prst="rect">
            <a:avLst/>
          </a:prstGeom>
        </p:spPr>
      </p:pic>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8.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8.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8.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文本框 60"/>
          <p:cNvSpPr txBox="1"/>
          <p:nvPr/>
        </p:nvSpPr>
        <p:spPr>
          <a:xfrm>
            <a:off x="3099924" y="4730375"/>
            <a:ext cx="6041617" cy="398780"/>
          </a:xfrm>
          <a:prstGeom prst="rect">
            <a:avLst/>
          </a:prstGeom>
          <a:noFill/>
        </p:spPr>
        <p:txBody>
          <a:bodyPr wrap="square" rtlCol="0">
            <a:spAutoFit/>
          </a:bodyPr>
          <a:lstStyle/>
          <a:p>
            <a:r>
              <a:rPr lang="zh-CN" altLang="en-US" sz="2000" dirty="0">
                <a:solidFill>
                  <a:srgbClr val="222A35"/>
                </a:solidFill>
                <a:latin typeface="黑体" panose="02010609060101010101" pitchFamily="49" charset="-122"/>
                <a:ea typeface="黑体" panose="02010609060101010101" pitchFamily="49" charset="-122"/>
                <a:cs typeface="+mn-ea"/>
                <a:sym typeface="Arial" panose="020B0604020202020204" pitchFamily="34" charset="0"/>
              </a:rPr>
              <a:t>第二组：</a:t>
            </a:r>
            <a:endParaRPr lang="zh-CN" altLang="en-US" sz="2000" dirty="0">
              <a:solidFill>
                <a:srgbClr val="222A35"/>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64" name="矩形 63"/>
          <p:cNvSpPr/>
          <p:nvPr/>
        </p:nvSpPr>
        <p:spPr>
          <a:xfrm>
            <a:off x="5788650" y="4351315"/>
            <a:ext cx="665278" cy="4572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p:cNvSpPr/>
          <p:nvPr/>
        </p:nvSpPr>
        <p:spPr>
          <a:xfrm>
            <a:off x="1290320" y="2530944"/>
            <a:ext cx="9611360" cy="1322070"/>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操作系统系统与虚拟化安全</a:t>
            </a:r>
            <a:endPar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第一次作业</a:t>
            </a:r>
            <a:r>
              <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 - Q1</a:t>
            </a: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9" name="组合 98"/>
          <p:cNvGrpSpPr/>
          <p:nvPr/>
        </p:nvGrpSpPr>
        <p:grpSpPr>
          <a:xfrm>
            <a:off x="4654641" y="753988"/>
            <a:ext cx="2882718" cy="848212"/>
            <a:chOff x="9556201" y="498129"/>
            <a:chExt cx="1993881" cy="586680"/>
          </a:xfrm>
        </p:grpSpPr>
        <p:grpSp>
          <p:nvGrpSpPr>
            <p:cNvPr id="100" name="组合 99"/>
            <p:cNvGrpSpPr/>
            <p:nvPr userDrawn="1"/>
          </p:nvGrpSpPr>
          <p:grpSpPr>
            <a:xfrm>
              <a:off x="10239376" y="968937"/>
              <a:ext cx="1307697" cy="96254"/>
              <a:chOff x="4616246" y="3878362"/>
              <a:chExt cx="5571416" cy="410087"/>
            </a:xfrm>
            <a:solidFill>
              <a:schemeClr val="tx1">
                <a:alpha val="80000"/>
              </a:schemeClr>
            </a:solidFill>
          </p:grpSpPr>
          <p:sp>
            <p:nvSpPr>
              <p:cNvPr id="13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1" name="组合 100"/>
            <p:cNvGrpSpPr/>
            <p:nvPr userDrawn="1"/>
          </p:nvGrpSpPr>
          <p:grpSpPr>
            <a:xfrm>
              <a:off x="10237120" y="539555"/>
              <a:ext cx="1312962" cy="375239"/>
              <a:chOff x="4606634" y="2048989"/>
              <a:chExt cx="5593843" cy="1598699"/>
            </a:xfrm>
            <a:solidFill>
              <a:schemeClr val="accent1">
                <a:alpha val="80000"/>
              </a:schemeClr>
            </a:solidFill>
          </p:grpSpPr>
          <p:sp>
            <p:nvSpPr>
              <p:cNvPr id="12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组合 101"/>
            <p:cNvGrpSpPr/>
            <p:nvPr userDrawn="1"/>
          </p:nvGrpSpPr>
          <p:grpSpPr>
            <a:xfrm>
              <a:off x="9556201" y="498129"/>
              <a:ext cx="588050" cy="586680"/>
              <a:chOff x="2105799" y="20055838"/>
              <a:chExt cx="6748090" cy="6732363"/>
            </a:xfrm>
            <a:solidFill>
              <a:schemeClr val="accent1">
                <a:alpha val="80000"/>
              </a:schemeClr>
            </a:solidFill>
          </p:grpSpPr>
          <p:sp>
            <p:nvSpPr>
              <p:cNvPr id="10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文本框 65"/>
          <p:cNvSpPr txBox="1"/>
          <p:nvPr/>
        </p:nvSpPr>
        <p:spPr>
          <a:xfrm>
            <a:off x="9980978" y="6200661"/>
            <a:ext cx="2211022" cy="369332"/>
          </a:xfrm>
          <a:prstGeom prst="rect">
            <a:avLst/>
          </a:prstGeom>
          <a:noFill/>
        </p:spPr>
        <p:txBody>
          <a:bodyPr wrap="square" rtlCol="0">
            <a:spAutoFit/>
          </a:bodyPr>
          <a:lstStyle/>
          <a:p>
            <a:r>
              <a:rPr lang="en-US" altLang="zh-CN"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2023 </a:t>
            </a:r>
            <a:r>
              <a:rPr lang="zh-CN" altLang="en-US"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年 </a:t>
            </a:r>
            <a:r>
              <a:rPr lang="en-US" altLang="zh-CN"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9 </a:t>
            </a:r>
            <a:r>
              <a:rPr lang="zh-CN" altLang="en-US"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月 </a:t>
            </a:r>
            <a:r>
              <a:rPr lang="en-US" altLang="zh-CN"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25 </a:t>
            </a:r>
            <a:r>
              <a:rPr lang="zh-CN" altLang="en-US"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日</a:t>
            </a:r>
            <a:endParaRPr lang="zh-CN" altLang="en-US"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lang="en-US" altLang="zh-CN" dirty="0" err="1">
                <a:sym typeface="Arial" panose="020B0604020202020204" pitchFamily="34" charset="0"/>
              </a:rPr>
              <a:t>files_struct</a:t>
            </a:r>
            <a:endParaRPr lang="zh-CN" altLang="en-US" dirty="0">
              <a:sym typeface="Arial" panose="020B0604020202020204" pitchFamily="34" charset="0"/>
            </a:endParaRPr>
          </a:p>
        </p:txBody>
      </p:sp>
      <p:sp>
        <p:nvSpPr>
          <p:cNvPr id="8" name="文本框 7"/>
          <p:cNvSpPr txBox="1"/>
          <p:nvPr/>
        </p:nvSpPr>
        <p:spPr>
          <a:xfrm>
            <a:off x="802640" y="990600"/>
            <a:ext cx="9621520" cy="1568450"/>
          </a:xfrm>
          <a:prstGeom prst="rect">
            <a:avLst/>
          </a:prstGeom>
          <a:noFill/>
        </p:spPr>
        <p:txBody>
          <a:bodyPr wrap="square" rtlCol="0">
            <a:spAutoFit/>
          </a:bodyPr>
          <a:lstStyle/>
          <a:p>
            <a:pPr>
              <a:lnSpc>
                <a:spcPct val="120000"/>
              </a:lnSpc>
            </a:pP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在</a:t>
            </a:r>
            <a:r>
              <a:rPr lang="en-US" altLang="zh-CN" sz="2000" dirty="0">
                <a:latin typeface="Times New Roman" panose="02020603050405020304" pitchFamily="18" charset="0"/>
                <a:ea typeface="黑体" panose="02010609060101010101" pitchFamily="49" charset="-122"/>
              </a:rPr>
              <a:t>Linux</a:t>
            </a:r>
            <a:r>
              <a:rPr lang="zh-CN" altLang="en-US" sz="2000" dirty="0">
                <a:latin typeface="Times New Roman" panose="02020603050405020304" pitchFamily="18" charset="0"/>
                <a:ea typeface="黑体" panose="02010609060101010101" pitchFamily="49" charset="-122"/>
              </a:rPr>
              <a:t>内核中，和</a:t>
            </a:r>
            <a:r>
              <a:rPr lang="zh-CN" altLang="en-US" sz="2000" dirty="0">
                <a:solidFill>
                  <a:srgbClr val="FF0000"/>
                </a:solidFill>
                <a:latin typeface="Times New Roman" panose="02020603050405020304" pitchFamily="18" charset="0"/>
                <a:ea typeface="黑体" panose="02010609060101010101" pitchFamily="49" charset="-122"/>
              </a:rPr>
              <a:t>用户文件描述符表</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User File Descriptor Table</a:t>
            </a:r>
            <a:r>
              <a:rPr lang="zh-CN" altLang="en-US" sz="2000" dirty="0">
                <a:latin typeface="Times New Roman" panose="02020603050405020304" pitchFamily="18" charset="0"/>
                <a:ea typeface="黑体" panose="02010609060101010101" pitchFamily="49" charset="-122"/>
              </a:rPr>
              <a:t>）的有两个关键数据结构：</a:t>
            </a:r>
            <a:r>
              <a:rPr lang="en-US" altLang="zh-CN" sz="2000" dirty="0" err="1">
                <a:latin typeface="Times New Roman" panose="02020603050405020304" pitchFamily="18" charset="0"/>
                <a:ea typeface="黑体" panose="02010609060101010101" pitchFamily="49" charset="-122"/>
                <a:sym typeface="+mn-ea"/>
              </a:rPr>
              <a:t>files_struct</a:t>
            </a:r>
            <a:r>
              <a:rPr lang="zh-CN" altLang="en-US" sz="2000" dirty="0">
                <a:latin typeface="Times New Roman" panose="02020603050405020304" pitchFamily="18" charset="0"/>
                <a:ea typeface="黑体" panose="02010609060101010101" pitchFamily="49" charset="-122"/>
                <a:sym typeface="+mn-ea"/>
              </a:rPr>
              <a:t>、</a:t>
            </a:r>
            <a:r>
              <a:rPr lang="en-US" altLang="zh-CN" sz="2000" dirty="0">
                <a:latin typeface="Times New Roman" panose="02020603050405020304" pitchFamily="18" charset="0"/>
                <a:ea typeface="黑体" panose="02010609060101010101" pitchFamily="49" charset="-122"/>
                <a:sym typeface="+mn-ea"/>
              </a:rPr>
              <a:t>fdtable</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indent="457200">
              <a:lnSpc>
                <a:spcPct val="120000"/>
              </a:lnSpc>
            </a:pPr>
            <a:r>
              <a:rPr lang="zh-CN" altLang="en-US" sz="2000" dirty="0">
                <a:latin typeface="Times New Roman" panose="02020603050405020304" pitchFamily="18" charset="0"/>
                <a:ea typeface="黑体" panose="02010609060101010101" pitchFamily="49" charset="-122"/>
              </a:rPr>
              <a:t>files_struct 结构体代表了一个进程的打开文件集合，它包含了一个指向 fdtable 结构体的指针以及其他与文件操作相关的信息</a:t>
            </a:r>
            <a:endParaRPr lang="zh-CN" altLang="en-US" sz="2000" dirty="0">
              <a:latin typeface="Times New Roman" panose="02020603050405020304" pitchFamily="18" charset="0"/>
              <a:ea typeface="黑体" panose="02010609060101010101" pitchFamily="49" charset="-122"/>
            </a:endParaRPr>
          </a:p>
        </p:txBody>
      </p:sp>
      <p:graphicFrame>
        <p:nvGraphicFramePr>
          <p:cNvPr id="9" name="表格 8"/>
          <p:cNvGraphicFramePr>
            <a:graphicFrameLocks noGrp="1"/>
          </p:cNvGraphicFramePr>
          <p:nvPr/>
        </p:nvGraphicFramePr>
        <p:xfrm>
          <a:off x="871220" y="2619396"/>
          <a:ext cx="10558780" cy="3495284"/>
        </p:xfrm>
        <a:graphic>
          <a:graphicData uri="http://schemas.openxmlformats.org/drawingml/2006/table">
            <a:tbl>
              <a:tblPr firstRow="1" bandRow="1">
                <a:tableStyleId>{5A111915-BE36-4E01-A7E5-04B1672EAD32}</a:tableStyleId>
              </a:tblPr>
              <a:tblGrid>
                <a:gridCol w="4650586"/>
                <a:gridCol w="5908194"/>
              </a:tblGrid>
              <a:tr h="362573">
                <a:tc gridSpan="2">
                  <a:txBody>
                    <a:bodyPr/>
                    <a:lstStyle/>
                    <a:p>
                      <a:pPr algn="ctr">
                        <a:lnSpc>
                          <a:spcPct val="100000"/>
                        </a:lnSpc>
                      </a:pPr>
                      <a:r>
                        <a:rPr lang="en-US" altLang="zh-CN" sz="1800" dirty="0">
                          <a:solidFill>
                            <a:schemeClr val="tx1"/>
                          </a:solidFill>
                        </a:rPr>
                        <a:t>struct files_struct</a:t>
                      </a:r>
                      <a:endParaRPr lang="en-US" altLang="zh-C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引用计数器，用于记录</a:t>
                      </a:r>
                      <a:r>
                        <a:rPr lang="en-US" altLang="zh-CN" sz="1400" baseline="0" dirty="0" err="1">
                          <a:effectLst/>
                          <a:latin typeface="Times New Roman" panose="02020603050405020304" pitchFamily="18" charset="0"/>
                          <a:ea typeface="黑体" panose="02010609060101010101" pitchFamily="49" charset="-122"/>
                        </a:rPr>
                        <a:t>files_struct</a:t>
                      </a:r>
                      <a:r>
                        <a:rPr lang="zh-CN" altLang="en-US" sz="1400" baseline="0" dirty="0">
                          <a:effectLst/>
                          <a:latin typeface="Times New Roman" panose="02020603050405020304" pitchFamily="18" charset="0"/>
                          <a:ea typeface="黑体" panose="02010609060101010101" pitchFamily="49" charset="-122"/>
                        </a:rPr>
                        <a:t>结构体的引用次数</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指向当前进程的文件描述符表的指针（该指针在多线程环境下使用</a:t>
                      </a:r>
                      <a:r>
                        <a:rPr lang="en-US" altLang="zh-CN" sz="1400" baseline="0" dirty="0">
                          <a:effectLst/>
                          <a:latin typeface="Times New Roman" panose="02020603050405020304" pitchFamily="18" charset="0"/>
                          <a:ea typeface="黑体" panose="02010609060101010101" pitchFamily="49" charset="-122"/>
                        </a:rPr>
                        <a:t>RCU</a:t>
                      </a:r>
                      <a:r>
                        <a:rPr lang="zh-CN" altLang="en-US" sz="1400" baseline="0" dirty="0">
                          <a:effectLst/>
                          <a:latin typeface="Times New Roman" panose="02020603050405020304" pitchFamily="18" charset="0"/>
                          <a:ea typeface="黑体" panose="02010609060101010101" pitchFamily="49" charset="-122"/>
                        </a:rPr>
                        <a:t>（</a:t>
                      </a:r>
                      <a:r>
                        <a:rPr lang="en-US" altLang="zh-CN" sz="1400" baseline="0" dirty="0">
                          <a:effectLst/>
                          <a:latin typeface="Times New Roman" panose="02020603050405020304" pitchFamily="18" charset="0"/>
                          <a:ea typeface="黑体" panose="02010609060101010101" pitchFamily="49" charset="-122"/>
                        </a:rPr>
                        <a:t>Read-Copy Update</a:t>
                      </a:r>
                      <a:r>
                        <a:rPr lang="zh-CN" altLang="en-US" sz="1400" baseline="0" dirty="0">
                          <a:effectLst/>
                          <a:latin typeface="Times New Roman" panose="02020603050405020304" pitchFamily="18" charset="0"/>
                          <a:ea typeface="黑体" panose="02010609060101010101" pitchFamily="49" charset="-122"/>
                        </a:rPr>
                        <a:t>）机制进行访问）</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solidFill>
                            <a:srgbClr val="C00000"/>
                          </a:solidFill>
                          <a:effectLst/>
                          <a:latin typeface="Times New Roman" panose="02020603050405020304" pitchFamily="18" charset="0"/>
                          <a:ea typeface="黑体" panose="02010609060101010101" pitchFamily="49" charset="-122"/>
                        </a:rPr>
                        <a:t>保存实际的文件描述符表数据</a:t>
                      </a:r>
                      <a:endParaRPr lang="zh-CN" altLang="en-US" sz="1400" baseline="0" dirty="0">
                        <a:solidFill>
                          <a:srgbClr val="C00000"/>
                        </a:solidFill>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下一个可用的文件描述符值，每当打开一个新文件时会从该值开始分配</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用于初始化</a:t>
                      </a:r>
                      <a:r>
                        <a:rPr lang="en-US" altLang="zh-CN" sz="1400" baseline="0" dirty="0">
                          <a:effectLst/>
                          <a:latin typeface="Times New Roman" panose="02020603050405020304" pitchFamily="18" charset="0"/>
                          <a:ea typeface="黑体" panose="02010609060101010101" pitchFamily="49" charset="-122"/>
                        </a:rPr>
                        <a:t>close-on-exec</a:t>
                      </a:r>
                      <a:r>
                        <a:rPr lang="zh-CN" altLang="en-US" sz="1400" baseline="0" dirty="0">
                          <a:effectLst/>
                          <a:latin typeface="Times New Roman" panose="02020603050405020304" pitchFamily="18" charset="0"/>
                          <a:ea typeface="黑体" panose="02010609060101010101" pitchFamily="49" charset="-122"/>
                        </a:rPr>
                        <a:t>标志位的数组，表示进程执行</a:t>
                      </a:r>
                      <a:r>
                        <a:rPr lang="en-US" altLang="zh-CN" sz="1400" baseline="0" dirty="0">
                          <a:effectLst/>
                          <a:latin typeface="Times New Roman" panose="02020603050405020304" pitchFamily="18" charset="0"/>
                          <a:ea typeface="黑体" panose="02010609060101010101" pitchFamily="49" charset="-122"/>
                        </a:rPr>
                        <a:t>exec</a:t>
                      </a:r>
                      <a:r>
                        <a:rPr lang="zh-CN" altLang="en-US" sz="1400" baseline="0" dirty="0">
                          <a:effectLst/>
                          <a:latin typeface="Times New Roman" panose="02020603050405020304" pitchFamily="18" charset="0"/>
                          <a:ea typeface="黑体" panose="02010609060101010101" pitchFamily="49" charset="-122"/>
                        </a:rPr>
                        <a:t>后哪些文件将被关闭</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用于初始化已打开文件标志位的数组，表示进程初始状态下已打开的文件</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用于初始化已满文件描述符位图的数组</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9204">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8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保存</a:t>
                      </a:r>
                      <a:r>
                        <a:rPr lang="zh-CN" altLang="en-US" sz="1400" baseline="0" dirty="0">
                          <a:solidFill>
                            <a:srgbClr val="C00000"/>
                          </a:solidFill>
                          <a:effectLst/>
                          <a:latin typeface="Times New Roman" panose="02020603050405020304" pitchFamily="18" charset="0"/>
                          <a:ea typeface="黑体" panose="02010609060101010101" pitchFamily="49" charset="-122"/>
                        </a:rPr>
                        <a:t>文件指针的数组，数组索引对应文件描述符</a:t>
                      </a:r>
                      <a:endParaRPr lang="zh-CN" altLang="en-US" sz="1400" baseline="0" dirty="0">
                        <a:solidFill>
                          <a:srgbClr val="C00000"/>
                        </a:solidFill>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矩形 10"/>
          <p:cNvSpPr/>
          <p:nvPr/>
        </p:nvSpPr>
        <p:spPr>
          <a:xfrm>
            <a:off x="850899" y="2959999"/>
            <a:ext cx="2210862" cy="369332"/>
          </a:xfrm>
          <a:prstGeom prst="rect">
            <a:avLst/>
          </a:prstGeom>
        </p:spPr>
        <p:txBody>
          <a:bodyPr wrap="none">
            <a:spAutoFit/>
          </a:bodyPr>
          <a:lstStyle/>
          <a:p>
            <a:r>
              <a:rPr lang="en-US" altLang="zh-CN" dirty="0" err="1">
                <a:solidFill>
                  <a:srgbClr val="267F99"/>
                </a:solidFill>
                <a:latin typeface="Consolas" panose="020B0609020204030204" pitchFamily="49" charset="0"/>
              </a:rPr>
              <a:t>atomic_t</a:t>
            </a:r>
            <a:r>
              <a:rPr lang="en-US" altLang="zh-CN" dirty="0">
                <a:solidFill>
                  <a:srgbClr val="000000"/>
                </a:solidFill>
                <a:latin typeface="Consolas" panose="020B0609020204030204" pitchFamily="49" charset="0"/>
              </a:rPr>
              <a:t> count;</a:t>
            </a:r>
            <a:r>
              <a:rPr lang="en-US" altLang="zh-CN" dirty="0">
                <a:solidFill>
                  <a:srgbClr val="008000"/>
                </a:solidFill>
                <a:latin typeface="Consolas" panose="020B0609020204030204" pitchFamily="49" charset="0"/>
              </a:rPr>
              <a:t> </a:t>
            </a:r>
            <a:endParaRPr lang="zh-CN" altLang="en-US" dirty="0"/>
          </a:p>
        </p:txBody>
      </p:sp>
      <p:sp>
        <p:nvSpPr>
          <p:cNvPr id="12" name="矩形 11"/>
          <p:cNvSpPr/>
          <p:nvPr/>
        </p:nvSpPr>
        <p:spPr>
          <a:xfrm>
            <a:off x="850899" y="3378157"/>
            <a:ext cx="3477234" cy="369332"/>
          </a:xfrm>
          <a:prstGeom prst="rect">
            <a:avLst/>
          </a:prstGeom>
        </p:spPr>
        <p:txBody>
          <a:bodyPr wrap="non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fdtable</a:t>
            </a:r>
            <a:r>
              <a:rPr lang="en-US" altLang="zh-CN" dirty="0">
                <a:solidFill>
                  <a:srgbClr val="000000"/>
                </a:solidFill>
                <a:latin typeface="Consolas" panose="020B0609020204030204" pitchFamily="49" charset="0"/>
              </a:rPr>
              <a:t> </a:t>
            </a:r>
            <a:r>
              <a:rPr lang="en-US" altLang="zh-CN" dirty="0">
                <a:solidFill>
                  <a:srgbClr val="C00000"/>
                </a:solidFill>
                <a:latin typeface="Consolas" panose="020B0609020204030204" pitchFamily="49" charset="0"/>
              </a:rPr>
              <a:t>__</a:t>
            </a:r>
            <a:r>
              <a:rPr lang="en-US" altLang="zh-CN" dirty="0" err="1">
                <a:solidFill>
                  <a:srgbClr val="C00000"/>
                </a:solidFill>
                <a:latin typeface="Consolas" panose="020B0609020204030204" pitchFamily="49" charset="0"/>
              </a:rPr>
              <a:t>rcu</a:t>
            </a:r>
            <a:r>
              <a:rPr lang="en-US" altLang="zh-CN" dirty="0">
                <a:solidFill>
                  <a:srgbClr val="C00000"/>
                </a:solidFill>
                <a:latin typeface="Consolas" panose="020B0609020204030204" pitchFamily="49" charset="0"/>
              </a:rPr>
              <a:t> *</a:t>
            </a:r>
            <a:r>
              <a:rPr lang="en-US" altLang="zh-CN" dirty="0" err="1">
                <a:solidFill>
                  <a:srgbClr val="C00000"/>
                </a:solidFill>
                <a:latin typeface="Consolas" panose="020B0609020204030204" pitchFamily="49" charset="0"/>
              </a:rPr>
              <a:t>fdt</a:t>
            </a:r>
            <a:r>
              <a:rPr lang="en-US" altLang="zh-CN" dirty="0">
                <a:solidFill>
                  <a:srgbClr val="C00000"/>
                </a:solidFill>
                <a:latin typeface="Consolas" panose="020B0609020204030204" pitchFamily="49" charset="0"/>
              </a:rPr>
              <a:t>;</a:t>
            </a:r>
            <a:endParaRPr lang="en-US" altLang="zh-CN" dirty="0">
              <a:solidFill>
                <a:srgbClr val="C00000"/>
              </a:solidFill>
              <a:latin typeface="Consolas" panose="020B0609020204030204" pitchFamily="49" charset="0"/>
            </a:endParaRPr>
          </a:p>
        </p:txBody>
      </p:sp>
      <p:sp>
        <p:nvSpPr>
          <p:cNvPr id="13" name="矩形 12"/>
          <p:cNvSpPr/>
          <p:nvPr/>
        </p:nvSpPr>
        <p:spPr>
          <a:xfrm>
            <a:off x="850899" y="3782902"/>
            <a:ext cx="2970685" cy="369332"/>
          </a:xfrm>
          <a:prstGeom prst="rect">
            <a:avLst/>
          </a:prstGeom>
        </p:spPr>
        <p:txBody>
          <a:bodyPr wrap="non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fdtable</a:t>
            </a:r>
            <a:r>
              <a:rPr lang="en-US" altLang="zh-CN" dirty="0">
                <a:solidFill>
                  <a:srgbClr val="C00000"/>
                </a:solidFill>
                <a:latin typeface="Consolas" panose="020B0609020204030204" pitchFamily="49" charset="0"/>
              </a:rPr>
              <a:t> </a:t>
            </a:r>
            <a:r>
              <a:rPr lang="en-US" altLang="zh-CN" dirty="0" err="1">
                <a:solidFill>
                  <a:srgbClr val="C00000"/>
                </a:solidFill>
                <a:latin typeface="Consolas" panose="020B0609020204030204" pitchFamily="49" charset="0"/>
              </a:rPr>
              <a:t>fdtab</a:t>
            </a:r>
            <a:r>
              <a:rPr lang="en-US" altLang="zh-CN" dirty="0">
                <a:solidFill>
                  <a:srgbClr val="C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15" name="矩形 14"/>
          <p:cNvSpPr/>
          <p:nvPr/>
        </p:nvSpPr>
        <p:spPr>
          <a:xfrm>
            <a:off x="850899" y="4081408"/>
            <a:ext cx="2970685" cy="369332"/>
          </a:xfrm>
          <a:prstGeom prst="rect">
            <a:avLst/>
          </a:prstGeom>
        </p:spPr>
        <p:txBody>
          <a:bodyPr wrap="none">
            <a:spAutoFit/>
          </a:bodyPr>
          <a:lstStyle/>
          <a:p>
            <a:r>
              <a:rPr lang="en-US" altLang="zh-CN" dirty="0">
                <a:solidFill>
                  <a:srgbClr val="0000FF"/>
                </a:solidFill>
                <a:latin typeface="Consolas" panose="020B0609020204030204" pitchFamily="49" charset="0"/>
              </a:rPr>
              <a:t>unsigned</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int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next_fd</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solidFill>
                <a:srgbClr val="000000"/>
              </a:solidFill>
              <a:latin typeface="Consolas" panose="020B0609020204030204" pitchFamily="49" charset="0"/>
            </a:endParaRPr>
          </a:p>
        </p:txBody>
      </p:sp>
      <p:sp>
        <p:nvSpPr>
          <p:cNvPr id="16" name="矩形 15"/>
          <p:cNvSpPr/>
          <p:nvPr/>
        </p:nvSpPr>
        <p:spPr>
          <a:xfrm>
            <a:off x="871220" y="4492286"/>
            <a:ext cx="4870244" cy="369332"/>
          </a:xfrm>
          <a:prstGeom prst="rect">
            <a:avLst/>
          </a:prstGeom>
        </p:spPr>
        <p:txBody>
          <a:bodyPr wrap="none">
            <a:spAutoFit/>
          </a:bodyPr>
          <a:lstStyle/>
          <a:p>
            <a:r>
              <a:rPr lang="en-US" altLang="zh-CN" dirty="0">
                <a:solidFill>
                  <a:srgbClr val="0000FF"/>
                </a:solidFill>
                <a:latin typeface="Consolas" panose="020B0609020204030204" pitchFamily="49" charset="0"/>
              </a:rPr>
              <a:t>unsigned</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long</a:t>
            </a:r>
            <a:r>
              <a:rPr lang="en-US" altLang="zh-CN" dirty="0">
                <a:solidFill>
                  <a:srgbClr val="000000"/>
                </a:solidFill>
                <a:latin typeface="Consolas" panose="020B0609020204030204" pitchFamily="49" charset="0"/>
              </a:rPr>
              <a:t> </a:t>
            </a:r>
            <a:r>
              <a:rPr lang="en-US" altLang="zh-CN" dirty="0" err="1">
                <a:solidFill>
                  <a:srgbClr val="001080"/>
                </a:solidFill>
                <a:latin typeface="Consolas" panose="020B0609020204030204" pitchFamily="49" charset="0"/>
              </a:rPr>
              <a:t>close_on_exec_init</a:t>
            </a:r>
            <a:r>
              <a:rPr lang="en-US" altLang="zh-CN" dirty="0">
                <a:solidFill>
                  <a:srgbClr val="000000"/>
                </a:solidFill>
                <a:latin typeface="Consolas" panose="020B0609020204030204" pitchFamily="49" charset="0"/>
              </a:rPr>
              <a:t>[</a:t>
            </a:r>
            <a:r>
              <a:rPr lang="en-US" altLang="zh-CN" dirty="0">
                <a:solidFill>
                  <a:srgbClr val="098658"/>
                </a:solidFill>
                <a:latin typeface="Consolas" panose="020B0609020204030204" pitchFamily="49" charset="0"/>
              </a:rPr>
              <a:t>1</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17" name="矩形 16"/>
          <p:cNvSpPr/>
          <p:nvPr/>
        </p:nvSpPr>
        <p:spPr>
          <a:xfrm>
            <a:off x="871220" y="4904311"/>
            <a:ext cx="4237057" cy="369332"/>
          </a:xfrm>
          <a:prstGeom prst="rect">
            <a:avLst/>
          </a:prstGeom>
        </p:spPr>
        <p:txBody>
          <a:bodyPr wrap="none">
            <a:spAutoFit/>
          </a:bodyPr>
          <a:lstStyle/>
          <a:p>
            <a:r>
              <a:rPr lang="en-US" altLang="zh-CN" dirty="0">
                <a:solidFill>
                  <a:srgbClr val="0000FF"/>
                </a:solidFill>
                <a:latin typeface="Consolas" panose="020B0609020204030204" pitchFamily="49" charset="0"/>
              </a:rPr>
              <a:t>unsigned</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long</a:t>
            </a:r>
            <a:r>
              <a:rPr lang="en-US" altLang="zh-CN" dirty="0">
                <a:solidFill>
                  <a:srgbClr val="000000"/>
                </a:solidFill>
                <a:latin typeface="Consolas" panose="020B0609020204030204" pitchFamily="49" charset="0"/>
              </a:rPr>
              <a:t> </a:t>
            </a:r>
            <a:r>
              <a:rPr lang="en-US" altLang="zh-CN" dirty="0" err="1">
                <a:solidFill>
                  <a:srgbClr val="001080"/>
                </a:solidFill>
                <a:latin typeface="Consolas" panose="020B0609020204030204" pitchFamily="49" charset="0"/>
              </a:rPr>
              <a:t>open_fds_init</a:t>
            </a:r>
            <a:r>
              <a:rPr lang="en-US" altLang="zh-CN" dirty="0">
                <a:solidFill>
                  <a:srgbClr val="000000"/>
                </a:solidFill>
                <a:latin typeface="Consolas" panose="020B0609020204030204" pitchFamily="49" charset="0"/>
              </a:rPr>
              <a:t>[</a:t>
            </a:r>
            <a:r>
              <a:rPr lang="en-US" altLang="zh-CN" dirty="0">
                <a:solidFill>
                  <a:srgbClr val="098658"/>
                </a:solidFill>
                <a:latin typeface="Consolas" panose="020B0609020204030204" pitchFamily="49" charset="0"/>
              </a:rPr>
              <a:t>1</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18" name="矩形 17"/>
          <p:cNvSpPr/>
          <p:nvPr/>
        </p:nvSpPr>
        <p:spPr>
          <a:xfrm>
            <a:off x="871220" y="5201670"/>
            <a:ext cx="4870244" cy="369332"/>
          </a:xfrm>
          <a:prstGeom prst="rect">
            <a:avLst/>
          </a:prstGeom>
        </p:spPr>
        <p:txBody>
          <a:bodyPr wrap="none">
            <a:spAutoFit/>
          </a:bodyPr>
          <a:lstStyle/>
          <a:p>
            <a:r>
              <a:rPr lang="en-US" altLang="zh-CN" dirty="0">
                <a:solidFill>
                  <a:srgbClr val="0000FF"/>
                </a:solidFill>
                <a:latin typeface="Consolas" panose="020B0609020204030204" pitchFamily="49" charset="0"/>
              </a:rPr>
              <a:t>unsigned</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long</a:t>
            </a:r>
            <a:r>
              <a:rPr lang="en-US" altLang="zh-CN" dirty="0">
                <a:solidFill>
                  <a:srgbClr val="000000"/>
                </a:solidFill>
                <a:latin typeface="Consolas" panose="020B0609020204030204" pitchFamily="49" charset="0"/>
              </a:rPr>
              <a:t> </a:t>
            </a:r>
            <a:r>
              <a:rPr lang="en-US" altLang="zh-CN" dirty="0" err="1">
                <a:solidFill>
                  <a:srgbClr val="001080"/>
                </a:solidFill>
                <a:latin typeface="Consolas" panose="020B0609020204030204" pitchFamily="49" charset="0"/>
              </a:rPr>
              <a:t>full_fds_bits_init</a:t>
            </a:r>
            <a:r>
              <a:rPr lang="en-US" altLang="zh-CN" dirty="0">
                <a:solidFill>
                  <a:srgbClr val="000000"/>
                </a:solidFill>
                <a:latin typeface="Consolas" panose="020B0609020204030204" pitchFamily="49" charset="0"/>
              </a:rPr>
              <a:t>[</a:t>
            </a:r>
            <a:r>
              <a:rPr lang="en-US" altLang="zh-CN" dirty="0">
                <a:solidFill>
                  <a:srgbClr val="098658"/>
                </a:solidFill>
                <a:latin typeface="Consolas" panose="020B0609020204030204" pitchFamily="49" charset="0"/>
              </a:rPr>
              <a:t>1</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19" name="矩形 18"/>
          <p:cNvSpPr/>
          <p:nvPr/>
        </p:nvSpPr>
        <p:spPr>
          <a:xfrm>
            <a:off x="871219" y="5499855"/>
            <a:ext cx="4237057" cy="646331"/>
          </a:xfrm>
          <a:prstGeom prst="rect">
            <a:avLst/>
          </a:prstGeom>
        </p:spPr>
        <p:txBody>
          <a:bodyPr wrap="squar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file __</a:t>
            </a:r>
            <a:r>
              <a:rPr lang="en-US" altLang="zh-CN" dirty="0" err="1">
                <a:solidFill>
                  <a:srgbClr val="000000"/>
                </a:solidFill>
                <a:latin typeface="Consolas" panose="020B0609020204030204" pitchFamily="49" charset="0"/>
              </a:rPr>
              <a:t>rcu</a:t>
            </a:r>
            <a:r>
              <a:rPr lang="en-US" altLang="zh-CN" dirty="0">
                <a:solidFill>
                  <a:srgbClr val="000000"/>
                </a:solidFill>
                <a:latin typeface="Consolas" panose="020B0609020204030204" pitchFamily="49" charset="0"/>
              </a:rPr>
              <a:t> </a:t>
            </a:r>
            <a:endParaRPr lang="en-US" altLang="zh-CN" dirty="0">
              <a:solidFill>
                <a:srgbClr val="000000"/>
              </a:solidFill>
              <a:latin typeface="Consolas" panose="020B0609020204030204" pitchFamily="49" charset="0"/>
            </a:endParaRPr>
          </a:p>
          <a:p>
            <a:r>
              <a:rPr lang="en-US" altLang="zh-CN" dirty="0">
                <a:solidFill>
                  <a:srgbClr val="000000"/>
                </a:solidFill>
                <a:latin typeface="Consolas" panose="020B0609020204030204" pitchFamily="49" charset="0"/>
              </a:rPr>
              <a:t>    * </a:t>
            </a:r>
            <a:r>
              <a:rPr lang="en-US" altLang="zh-CN" dirty="0" err="1">
                <a:solidFill>
                  <a:srgbClr val="001080"/>
                </a:solidFill>
                <a:latin typeface="Consolas" panose="020B0609020204030204" pitchFamily="49" charset="0"/>
              </a:rPr>
              <a:t>fd_array</a:t>
            </a:r>
            <a:r>
              <a:rPr lang="en-US" altLang="zh-CN" dirty="0">
                <a:solidFill>
                  <a:srgbClr val="000000"/>
                </a:solidFill>
                <a:latin typeface="Consolas" panose="020B0609020204030204" pitchFamily="49" charset="0"/>
              </a:rPr>
              <a:t>[NR_OPEN_DEFAULT];</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lang="en-US" altLang="zh-CN" dirty="0" err="1">
                <a:sym typeface="Arial" panose="020B0604020202020204" pitchFamily="34" charset="0"/>
              </a:rPr>
              <a:t>f</a:t>
            </a:r>
            <a:r>
              <a:rPr lang="en-US" altLang="zh-CN" dirty="0" err="1">
                <a:sym typeface="Arial" panose="020B0604020202020204" pitchFamily="34" charset="0"/>
              </a:rPr>
              <a:t>dtable</a:t>
            </a:r>
            <a:endParaRPr lang="en-US" altLang="zh-CN" dirty="0" err="1">
              <a:sym typeface="Arial" panose="020B0604020202020204" pitchFamily="34" charset="0"/>
            </a:endParaRPr>
          </a:p>
        </p:txBody>
      </p:sp>
      <p:sp>
        <p:nvSpPr>
          <p:cNvPr id="8" name="文本框 7"/>
          <p:cNvSpPr txBox="1"/>
          <p:nvPr/>
        </p:nvSpPr>
        <p:spPr>
          <a:xfrm>
            <a:off x="871220" y="1327150"/>
            <a:ext cx="9621520" cy="1198880"/>
          </a:xfrm>
          <a:prstGeom prst="rect">
            <a:avLst/>
          </a:prstGeom>
          <a:noFill/>
        </p:spPr>
        <p:txBody>
          <a:bodyPr wrap="square" rtlCol="0">
            <a:spAutoFit/>
          </a:bodyPr>
          <a:lstStyle/>
          <a:p>
            <a:pPr>
              <a:lnSpc>
                <a:spcPct val="120000"/>
              </a:lnSpc>
            </a:pPr>
            <a:r>
              <a:rPr lang="zh-CN" altLang="en-US" sz="2000" dirty="0">
                <a:latin typeface="Times New Roman" panose="02020603050405020304" pitchFamily="18" charset="0"/>
                <a:ea typeface="黑体" panose="02010609060101010101" pitchFamily="49" charset="-122"/>
              </a:rPr>
              <a:t>fdtable 结构体则用于维护进程的文件描述符表。</a:t>
            </a: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rPr>
              <a:t>文件描述符表是一个数组，存储了进程打开的文件描述符及其对应的文件对象，因此可以看作是文件描述符和打开文件之间的映射关系</a:t>
            </a:r>
            <a:endParaRPr lang="zh-CN" altLang="en-US" sz="2000" dirty="0">
              <a:latin typeface="Times New Roman" panose="02020603050405020304" pitchFamily="18" charset="0"/>
              <a:ea typeface="黑体" panose="02010609060101010101" pitchFamily="49" charset="-122"/>
            </a:endParaRPr>
          </a:p>
        </p:txBody>
      </p:sp>
      <p:graphicFrame>
        <p:nvGraphicFramePr>
          <p:cNvPr id="9" name="表格 8"/>
          <p:cNvGraphicFramePr>
            <a:graphicFrameLocks noGrp="1"/>
          </p:cNvGraphicFramePr>
          <p:nvPr/>
        </p:nvGraphicFramePr>
        <p:xfrm>
          <a:off x="871220" y="2619396"/>
          <a:ext cx="10558934" cy="2423160"/>
        </p:xfrm>
        <a:graphic>
          <a:graphicData uri="http://schemas.openxmlformats.org/drawingml/2006/table">
            <a:tbl>
              <a:tblPr firstRow="1" bandRow="1">
                <a:tableStyleId>{5A111915-BE36-4E01-A7E5-04B1672EAD32}</a:tableStyleId>
              </a:tblPr>
              <a:tblGrid>
                <a:gridCol w="4650740"/>
                <a:gridCol w="5908194"/>
              </a:tblGrid>
              <a:tr h="362573">
                <a:tc gridSpan="2">
                  <a:txBody>
                    <a:bodyPr/>
                    <a:lstStyle/>
                    <a:p>
                      <a:pPr algn="ctr">
                        <a:lnSpc>
                          <a:spcPct val="100000"/>
                        </a:lnSpc>
                      </a:pPr>
                      <a:r>
                        <a:rPr lang="en-US" altLang="zh-CN" sz="1800" dirty="0">
                          <a:solidFill>
                            <a:schemeClr val="tx1"/>
                          </a:solidFill>
                        </a:rPr>
                        <a:t>struct fdtab</a:t>
                      </a:r>
                      <a:r>
                        <a:rPr lang="en-US" altLang="zh-CN" sz="1800" dirty="0">
                          <a:solidFill>
                            <a:schemeClr val="tx1"/>
                          </a:solidFill>
                        </a:rPr>
                        <a:t>le</a:t>
                      </a:r>
                      <a:endParaRPr lang="en-US" altLang="zh-C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800">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Times New Roman" panose="02020603050405020304" pitchFamily="18" charset="0"/>
                          <a:ea typeface="黑体" panose="02010609060101010101" pitchFamily="49" charset="-122"/>
                          <a:sym typeface="+mn-ea"/>
                        </a:rPr>
                        <a:t>文件描述符表的最大容量，即可打开的文件描述符的最大数量。</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C00000"/>
                          </a:solidFill>
                          <a:latin typeface="Times New Roman" panose="02020603050405020304" pitchFamily="18" charset="0"/>
                          <a:ea typeface="黑体" panose="02010609060101010101" pitchFamily="49" charset="-122"/>
                          <a:sym typeface="+mn-ea"/>
                        </a:rPr>
                        <a:t>指向指针数组的指针</a:t>
                      </a:r>
                      <a:r>
                        <a:rPr lang="zh-CN" altLang="en-US" sz="1400" dirty="0">
                          <a:latin typeface="Times New Roman" panose="02020603050405020304" pitchFamily="18" charset="0"/>
                          <a:ea typeface="黑体" panose="02010609060101010101" pitchFamily="49" charset="-122"/>
                          <a:sym typeface="+mn-ea"/>
                        </a:rPr>
                        <a:t>，用于存储进程打开的文件的结构体指针。</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4800">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Times New Roman" panose="02020603050405020304" pitchFamily="18" charset="0"/>
                          <a:ea typeface="黑体" panose="02010609060101010101" pitchFamily="49" charset="-122"/>
                          <a:sym typeface="+mn-ea"/>
                        </a:rPr>
                        <a:t>位图，记录需要在执行 exec 调用时关闭的文件描述符。</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Times New Roman" panose="02020603050405020304" pitchFamily="18" charset="0"/>
                          <a:ea typeface="黑体" panose="02010609060101010101" pitchFamily="49" charset="-122"/>
                          <a:sym typeface="+mn-ea"/>
                        </a:rPr>
                        <a:t>位图，记录已打开的文件描述符。</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位图，标记已被使用的文件描述符。</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8630">
                <a:tc>
                  <a:txBody>
                    <a:bodyPr/>
                    <a:lstStyle/>
                    <a:p>
                      <a:r>
                        <a:rPr lang="zh-CN" altLang="en-US" sz="1800" dirty="0">
                          <a:solidFill>
                            <a:srgbClr val="0070C0"/>
                          </a:solidFill>
                          <a:latin typeface="Times New Roman" panose="02020603050405020304" pitchFamily="18" charset="0"/>
                          <a:ea typeface="黑体" panose="02010609060101010101" pitchFamily="49" charset="-122"/>
                          <a:sym typeface="+mn-ea"/>
                        </a:rPr>
                        <a:t>struct rcu_head</a:t>
                      </a:r>
                      <a:r>
                        <a:rPr lang="zh-CN" altLang="en-US" sz="1800" dirty="0">
                          <a:latin typeface="Times New Roman" panose="02020603050405020304" pitchFamily="18" charset="0"/>
                          <a:ea typeface="黑体" panose="02010609060101010101" pitchFamily="49" charset="-122"/>
                          <a:sym typeface="+mn-ea"/>
                        </a:rPr>
                        <a:t> rcu</a:t>
                      </a:r>
                      <a:endParaRPr lang="zh-CN" altLang="en-US" sz="1800" dirty="0">
                        <a:latin typeface="Times New Roman" panose="02020603050405020304" pitchFamily="18" charset="0"/>
                        <a:ea typeface="黑体" panose="02010609060101010101" pitchFamily="49" charset="-122"/>
                        <a:sym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Times New Roman" panose="02020603050405020304" pitchFamily="18" charset="0"/>
                          <a:ea typeface="黑体" panose="02010609060101010101" pitchFamily="49" charset="-122"/>
                          <a:sym typeface="+mn-ea"/>
                        </a:rPr>
                        <a:t>用于实现 RCU（Read-Copy-Update）机制的数据结构，确保释放该结构时没有任何访问者</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矩形 10"/>
          <p:cNvSpPr/>
          <p:nvPr/>
        </p:nvSpPr>
        <p:spPr>
          <a:xfrm>
            <a:off x="850899" y="2959999"/>
            <a:ext cx="2151380" cy="368300"/>
          </a:xfrm>
          <a:prstGeom prst="rect">
            <a:avLst/>
          </a:prstGeom>
        </p:spPr>
        <p:txBody>
          <a:bodyPr wrap="none">
            <a:spAutoFit/>
          </a:bodyPr>
          <a:lstStyle/>
          <a:p>
            <a:pPr algn="l"/>
            <a:r>
              <a:rPr lang="zh-CN" altLang="en-US" dirty="0">
                <a:solidFill>
                  <a:srgbClr val="0070C0"/>
                </a:solidFill>
                <a:latin typeface="Times New Roman" panose="02020603050405020304" pitchFamily="18" charset="0"/>
                <a:ea typeface="黑体" panose="02010609060101010101" pitchFamily="49" charset="-122"/>
                <a:sym typeface="+mn-ea"/>
              </a:rPr>
              <a:t>unsigned </a:t>
            </a:r>
            <a:r>
              <a:rPr lang="zh-CN" altLang="en-US" dirty="0">
                <a:latin typeface="Times New Roman" panose="02020603050405020304" pitchFamily="18" charset="0"/>
                <a:ea typeface="黑体" panose="02010609060101010101" pitchFamily="49" charset="-122"/>
                <a:sym typeface="+mn-ea"/>
              </a:rPr>
              <a:t>int max_fds</a:t>
            </a:r>
            <a:endParaRPr lang="zh-CN" altLang="en-US" dirty="0"/>
          </a:p>
        </p:txBody>
      </p:sp>
      <p:sp>
        <p:nvSpPr>
          <p:cNvPr id="12" name="矩形 11"/>
          <p:cNvSpPr/>
          <p:nvPr/>
        </p:nvSpPr>
        <p:spPr>
          <a:xfrm>
            <a:off x="871219" y="3259412"/>
            <a:ext cx="2106930" cy="368300"/>
          </a:xfrm>
          <a:prstGeom prst="rect">
            <a:avLst/>
          </a:prstGeom>
        </p:spPr>
        <p:txBody>
          <a:bodyPr wrap="none">
            <a:spAutoFit/>
          </a:bodyPr>
          <a:lstStyle/>
          <a:p>
            <a:pPr algn="l"/>
            <a:r>
              <a:rPr lang="zh-CN" altLang="en-US" dirty="0">
                <a:solidFill>
                  <a:srgbClr val="0070C0"/>
                </a:solidFill>
                <a:latin typeface="Times New Roman" panose="02020603050405020304" pitchFamily="18" charset="0"/>
                <a:ea typeface="黑体" panose="02010609060101010101" pitchFamily="49" charset="-122"/>
                <a:sym typeface="+mn-ea"/>
              </a:rPr>
              <a:t>struct file</a:t>
            </a:r>
            <a:r>
              <a:rPr lang="zh-CN" altLang="en-US" dirty="0">
                <a:latin typeface="Times New Roman" panose="02020603050405020304" pitchFamily="18" charset="0"/>
                <a:ea typeface="黑体" panose="02010609060101010101" pitchFamily="49" charset="-122"/>
                <a:sym typeface="+mn-ea"/>
              </a:rPr>
              <a:t> __rcu **fd</a:t>
            </a:r>
            <a:endParaRPr lang="zh-CN" altLang="en-US" dirty="0"/>
          </a:p>
        </p:txBody>
      </p:sp>
      <p:sp>
        <p:nvSpPr>
          <p:cNvPr id="13" name="矩形 12"/>
          <p:cNvSpPr/>
          <p:nvPr/>
        </p:nvSpPr>
        <p:spPr>
          <a:xfrm>
            <a:off x="871219" y="3520647"/>
            <a:ext cx="3218180" cy="368300"/>
          </a:xfrm>
          <a:prstGeom prst="rect">
            <a:avLst/>
          </a:prstGeom>
        </p:spPr>
        <p:txBody>
          <a:bodyPr wrap="none">
            <a:spAutoFit/>
          </a:bodyPr>
          <a:lstStyle/>
          <a:p>
            <a:pPr algn="l"/>
            <a:r>
              <a:rPr lang="zh-CN" altLang="en-US" dirty="0">
                <a:solidFill>
                  <a:srgbClr val="0070C0"/>
                </a:solidFill>
                <a:latin typeface="Times New Roman" panose="02020603050405020304" pitchFamily="18" charset="0"/>
                <a:ea typeface="黑体" panose="02010609060101010101" pitchFamily="49" charset="-122"/>
                <a:sym typeface="+mn-ea"/>
              </a:rPr>
              <a:t>unsigned long</a:t>
            </a:r>
            <a:r>
              <a:rPr lang="zh-CN" altLang="en-US" dirty="0">
                <a:latin typeface="Times New Roman" panose="02020603050405020304" pitchFamily="18" charset="0"/>
                <a:ea typeface="黑体" panose="02010609060101010101" pitchFamily="49" charset="-122"/>
                <a:sym typeface="+mn-ea"/>
              </a:rPr>
              <a:t> *close_on_exec：</a:t>
            </a:r>
            <a:endParaRPr lang="zh-CN" altLang="en-US" dirty="0"/>
          </a:p>
        </p:txBody>
      </p:sp>
      <p:sp>
        <p:nvSpPr>
          <p:cNvPr id="15" name="矩形 14"/>
          <p:cNvSpPr/>
          <p:nvPr/>
        </p:nvSpPr>
        <p:spPr>
          <a:xfrm>
            <a:off x="871219" y="3875033"/>
            <a:ext cx="2481580" cy="368300"/>
          </a:xfrm>
          <a:prstGeom prst="rect">
            <a:avLst/>
          </a:prstGeom>
        </p:spPr>
        <p:txBody>
          <a:bodyPr wrap="none">
            <a:spAutoFit/>
          </a:bodyPr>
          <a:lstStyle/>
          <a:p>
            <a:pPr algn="l"/>
            <a:r>
              <a:rPr lang="zh-CN" altLang="en-US" dirty="0">
                <a:solidFill>
                  <a:srgbClr val="0070C0"/>
                </a:solidFill>
                <a:latin typeface="Times New Roman" panose="02020603050405020304" pitchFamily="18" charset="0"/>
                <a:ea typeface="黑体" panose="02010609060101010101" pitchFamily="49" charset="-122"/>
                <a:sym typeface="+mn-ea"/>
              </a:rPr>
              <a:t>unsigned long</a:t>
            </a:r>
            <a:r>
              <a:rPr lang="zh-CN" altLang="en-US" dirty="0">
                <a:latin typeface="Times New Roman" panose="02020603050405020304" pitchFamily="18" charset="0"/>
                <a:ea typeface="黑体" panose="02010609060101010101" pitchFamily="49" charset="-122"/>
                <a:sym typeface="+mn-ea"/>
              </a:rPr>
              <a:t> *open_fds</a:t>
            </a:r>
            <a:endParaRPr lang="zh-CN" altLang="en-US" dirty="0">
              <a:solidFill>
                <a:srgbClr val="000000"/>
              </a:solidFill>
              <a:latin typeface="Consolas" panose="020B0609020204030204" pitchFamily="49" charset="0"/>
            </a:endParaRPr>
          </a:p>
        </p:txBody>
      </p:sp>
      <p:sp>
        <p:nvSpPr>
          <p:cNvPr id="16" name="矩形 15"/>
          <p:cNvSpPr/>
          <p:nvPr/>
        </p:nvSpPr>
        <p:spPr>
          <a:xfrm>
            <a:off x="850900" y="4162721"/>
            <a:ext cx="2799080" cy="368300"/>
          </a:xfrm>
          <a:prstGeom prst="rect">
            <a:avLst/>
          </a:prstGeom>
        </p:spPr>
        <p:txBody>
          <a:bodyPr wrap="none">
            <a:spAutoFit/>
          </a:bodyPr>
          <a:lstStyle/>
          <a:p>
            <a:pPr algn="l"/>
            <a:r>
              <a:rPr lang="zh-CN" altLang="en-US" dirty="0">
                <a:solidFill>
                  <a:srgbClr val="0070C0"/>
                </a:solidFill>
                <a:latin typeface="Times New Roman" panose="02020603050405020304" pitchFamily="18" charset="0"/>
                <a:ea typeface="黑体" panose="02010609060101010101" pitchFamily="49" charset="-122"/>
                <a:sym typeface="+mn-ea"/>
              </a:rPr>
              <a:t>unsigned long</a:t>
            </a:r>
            <a:r>
              <a:rPr lang="zh-CN" altLang="en-US" dirty="0">
                <a:latin typeface="Times New Roman" panose="02020603050405020304" pitchFamily="18" charset="0"/>
                <a:ea typeface="黑体" panose="02010609060101010101" pitchFamily="49" charset="-122"/>
                <a:sym typeface="+mn-ea"/>
              </a:rPr>
              <a:t> *full_fds_bits</a:t>
            </a:r>
            <a:endParaRPr lang="zh-CN" altLang="en-US" dirty="0">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16328" y="9794"/>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4930" y="2961840"/>
            <a:ext cx="8200569" cy="923330"/>
          </a:xfrm>
          <a:prstGeom prst="rect">
            <a:avLst/>
          </a:prstGeom>
          <a:noFill/>
        </p:spPr>
        <p:txBody>
          <a:bodyPr wrap="square" rtlCol="0">
            <a:spAutoFit/>
          </a:bodyPr>
          <a:lstStyle/>
          <a:p>
            <a:pPr lvl="0" algn="dist">
              <a:defRPr/>
            </a:pPr>
            <a:r>
              <a:rPr lang="zh-CN" altLang="en-US" sz="5400" b="1" spc="30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三个数据</a:t>
            </a:r>
            <a:r>
              <a:rPr lang="zh-CN" altLang="en-US" sz="54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结构</a:t>
            </a:r>
            <a:r>
              <a:rPr lang="zh-CN" altLang="en-US" sz="5400" b="1" spc="30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之间的关系</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15"/>
          <p:cNvSpPr/>
          <p:nvPr/>
        </p:nvSpPr>
        <p:spPr>
          <a:xfrm>
            <a:off x="10087460" y="73099"/>
            <a:ext cx="2095689" cy="895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标题 7"/>
          <p:cNvSpPr>
            <a:spLocks noGrp="1"/>
          </p:cNvSpPr>
          <p:nvPr>
            <p:ph type="title"/>
          </p:nvPr>
        </p:nvSpPr>
        <p:spPr/>
        <p:txBody>
          <a:bodyPr/>
          <a:lstStyle/>
          <a:p>
            <a:r>
              <a:rPr lang="zh-CN" altLang="en-US" dirty="0">
                <a:sym typeface="Arial" panose="020B0604020202020204" pitchFamily="34" charset="0"/>
              </a:rPr>
              <a:t>数据结构关系示意</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b="1">
                <a:sym typeface="Arial" panose="020B0604020202020204" pitchFamily="34" charset="0"/>
              </a:rPr>
              <a:t>&lt; </a:t>
            </a:r>
            <a:fld id="{A548B57D-AE10-4CF7-A9DF-59FEFA91B28E}" type="slidenum">
              <a:rPr lang="zh-CN" altLang="en-US" b="1" smtClean="0">
                <a:sym typeface="Arial" panose="020B0604020202020204" pitchFamily="34" charset="0"/>
              </a:rPr>
            </a:fld>
            <a:r>
              <a:rPr lang="zh-CN" altLang="en-US" b="1">
                <a:sym typeface="Arial" panose="020B0604020202020204" pitchFamily="34" charset="0"/>
              </a:rPr>
              <a:t> </a:t>
            </a:r>
            <a:r>
              <a:rPr lang="en-US" altLang="zh-CN" b="1">
                <a:sym typeface="Arial" panose="020B0604020202020204" pitchFamily="34" charset="0"/>
              </a:rPr>
              <a:t>&gt;</a:t>
            </a:r>
            <a:endParaRPr lang="zh-CN" altLang="en-US" b="1" dirty="0">
              <a:sym typeface="Arial" panose="020B0604020202020204" pitchFamily="34" charset="0"/>
            </a:endParaRPr>
          </a:p>
        </p:txBody>
      </p:sp>
      <p:graphicFrame>
        <p:nvGraphicFramePr>
          <p:cNvPr id="13" name="表格 2"/>
          <p:cNvGraphicFramePr>
            <a:graphicFrameLocks noGrp="1"/>
          </p:cNvGraphicFramePr>
          <p:nvPr/>
        </p:nvGraphicFramePr>
        <p:xfrm>
          <a:off x="882846" y="1807557"/>
          <a:ext cx="1952171" cy="4577069"/>
        </p:xfrm>
        <a:graphic>
          <a:graphicData uri="http://schemas.openxmlformats.org/drawingml/2006/table">
            <a:tbl>
              <a:tblPr firstRow="1" bandRow="1">
                <a:tableStyleId>{5C22544A-7EE6-4342-B048-85BDC9FD1C3A}</a:tableStyleId>
              </a:tblPr>
              <a:tblGrid>
                <a:gridCol w="1952171"/>
              </a:tblGrid>
              <a:tr h="1680757">
                <a:tc>
                  <a:txBody>
                    <a:bodyPr/>
                    <a:lstStyle/>
                    <a:p>
                      <a:pPr algn="ctr"/>
                      <a:endParaRPr lang="zh-CN" altLang="en-US"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1034419">
                <a:tc>
                  <a:txBody>
                    <a:bodyPr/>
                    <a:lstStyle/>
                    <a:p>
                      <a:pPr algn="ctr"/>
                      <a:r>
                        <a:rPr lang="en-US" altLang="zh-CN" b="1" dirty="0">
                          <a:latin typeface="Times New Roman" panose="02020603050405020304" pitchFamily="18" charset="0"/>
                          <a:cs typeface="Times New Roman" panose="02020603050405020304" pitchFamily="18" charset="0"/>
                        </a:rPr>
                        <a:t>struct </a:t>
                      </a:r>
                      <a:r>
                        <a:rPr lang="en-US" altLang="zh-CN" b="1" dirty="0" err="1">
                          <a:latin typeface="Times New Roman" panose="02020603050405020304" pitchFamily="18" charset="0"/>
                          <a:cs typeface="Times New Roman" panose="02020603050405020304" pitchFamily="18" charset="0"/>
                        </a:rPr>
                        <a:t>files_struct</a:t>
                      </a:r>
                      <a:r>
                        <a:rPr lang="en-US" altLang="zh-CN" b="1" dirty="0">
                          <a:latin typeface="Times New Roman" panose="02020603050405020304" pitchFamily="18" charset="0"/>
                          <a:cs typeface="Times New Roman" panose="02020603050405020304" pitchFamily="18" charset="0"/>
                        </a:rPr>
                        <a:t> *files</a:t>
                      </a:r>
                      <a:endParaRPr lang="zh-CN" altLang="en-US" b="1" dirty="0">
                        <a:latin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8F4E9">
                        <a:alpha val="65000"/>
                      </a:srgbClr>
                    </a:solidFill>
                  </a:tcPr>
                </a:tc>
              </a:tr>
              <a:tr h="1861893">
                <a:tc>
                  <a:txBody>
                    <a:bodyPr/>
                    <a:lstStyle/>
                    <a:p>
                      <a:endParaRPr lang="zh-CN" altLang="en-US"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14" name="文本框 13"/>
          <p:cNvSpPr txBox="1"/>
          <p:nvPr/>
        </p:nvSpPr>
        <p:spPr>
          <a:xfrm>
            <a:off x="882845" y="1044107"/>
            <a:ext cx="1952171" cy="646331"/>
          </a:xfrm>
          <a:prstGeom prst="rect">
            <a:avLst/>
          </a:prstGeom>
          <a:noFill/>
        </p:spPr>
        <p:txBody>
          <a:bodyPr wrap="square">
            <a:spAutoFit/>
          </a:bodyPr>
          <a:lstStyle/>
          <a:p>
            <a:pPr algn="ctr"/>
            <a:r>
              <a:rPr lang="zh-CN" altLang="en-US" b="1" dirty="0">
                <a:latin typeface="Times New Roman" panose="02020603050405020304" pitchFamily="18" charset="0"/>
                <a:cs typeface="Times New Roman" panose="02020603050405020304" pitchFamily="18" charset="0"/>
              </a:rPr>
              <a:t>进程控制块 </a:t>
            </a:r>
            <a:r>
              <a:rPr lang="en-US" altLang="zh-CN" b="1" dirty="0">
                <a:latin typeface="Times New Roman" panose="02020603050405020304" pitchFamily="18" charset="0"/>
                <a:cs typeface="Times New Roman" panose="02020603050405020304" pitchFamily="18" charset="0"/>
              </a:rPr>
              <a:t>PCB</a:t>
            </a:r>
            <a:endParaRPr lang="en-US" altLang="zh-CN" b="1" dirty="0">
              <a:latin typeface="Times New Roman" panose="02020603050405020304" pitchFamily="18" charset="0"/>
              <a:cs typeface="Times New Roman" panose="02020603050405020304" pitchFamily="18" charset="0"/>
            </a:endParaRPr>
          </a:p>
          <a:p>
            <a:pPr algn="ctr"/>
            <a:r>
              <a:rPr lang="en-US" altLang="zh-CN" b="1" dirty="0" err="1">
                <a:latin typeface="Times New Roman" panose="02020603050405020304" pitchFamily="18" charset="0"/>
                <a:cs typeface="Times New Roman" panose="02020603050405020304" pitchFamily="18" charset="0"/>
              </a:rPr>
              <a:t>task_struct</a:t>
            </a:r>
            <a:endParaRPr lang="zh-CN" altLang="en-US" b="1" dirty="0">
              <a:latin typeface="Times New Roman" panose="02020603050405020304" pitchFamily="18" charset="0"/>
              <a:cs typeface="Times New Roman" panose="02020603050405020304" pitchFamily="18" charset="0"/>
            </a:endParaRPr>
          </a:p>
        </p:txBody>
      </p:sp>
      <p:graphicFrame>
        <p:nvGraphicFramePr>
          <p:cNvPr id="15" name="表格 2"/>
          <p:cNvGraphicFramePr>
            <a:graphicFrameLocks noGrp="1"/>
          </p:cNvGraphicFramePr>
          <p:nvPr/>
        </p:nvGraphicFramePr>
        <p:xfrm>
          <a:off x="3468477" y="1823411"/>
          <a:ext cx="1952171" cy="4577069"/>
        </p:xfrm>
        <a:graphic>
          <a:graphicData uri="http://schemas.openxmlformats.org/drawingml/2006/table">
            <a:tbl>
              <a:tblPr firstRow="1" bandRow="1">
                <a:tableStyleId>{5C22544A-7EE6-4342-B048-85BDC9FD1C3A}</a:tableStyleId>
              </a:tblPr>
              <a:tblGrid>
                <a:gridCol w="1952171"/>
              </a:tblGrid>
              <a:tr h="1684766">
                <a:tc>
                  <a:txBody>
                    <a:bodyPr/>
                    <a:lstStyle/>
                    <a:p>
                      <a:endParaRPr lang="zh-CN" altLang="en-US"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982971">
                <a:tc>
                  <a:txBody>
                    <a:bodyPr/>
                    <a:lstStyle/>
                    <a:p>
                      <a:pPr algn="ctr"/>
                      <a:r>
                        <a:rPr lang="en-US" altLang="zh-CN" b="1" dirty="0">
                          <a:latin typeface="Times New Roman" panose="02020603050405020304" pitchFamily="18" charset="0"/>
                          <a:cs typeface="Times New Roman" panose="02020603050405020304" pitchFamily="18" charset="0"/>
                        </a:rPr>
                        <a:t>struct file __</a:t>
                      </a:r>
                      <a:r>
                        <a:rPr lang="en-US" altLang="zh-CN" b="1" dirty="0" err="1">
                          <a:latin typeface="Times New Roman" panose="02020603050405020304" pitchFamily="18" charset="0"/>
                          <a:cs typeface="Times New Roman" panose="02020603050405020304" pitchFamily="18" charset="0"/>
                        </a:rPr>
                        <a:t>rcu</a:t>
                      </a:r>
                      <a:r>
                        <a:rPr lang="en-US" altLang="zh-CN" b="1" dirty="0">
                          <a:latin typeface="Times New Roman" panose="02020603050405020304" pitchFamily="18" charset="0"/>
                          <a:cs typeface="Times New Roman" panose="02020603050405020304" pitchFamily="18" charset="0"/>
                        </a:rPr>
                        <a:t> * </a:t>
                      </a:r>
                      <a:r>
                        <a:rPr lang="en-US" altLang="zh-CN" b="1" dirty="0" err="1">
                          <a:latin typeface="Times New Roman" panose="02020603050405020304" pitchFamily="18" charset="0"/>
                          <a:cs typeface="Times New Roman" panose="02020603050405020304" pitchFamily="18" charset="0"/>
                        </a:rPr>
                        <a:t>fd_array</a:t>
                      </a:r>
                      <a:r>
                        <a:rPr lang="en-US" altLang="zh-CN" b="1" dirty="0">
                          <a:latin typeface="Times New Roman" panose="02020603050405020304" pitchFamily="18" charset="0"/>
                          <a:cs typeface="Times New Roman" panose="02020603050405020304" pitchFamily="18" charset="0"/>
                        </a:rPr>
                        <a:t>[NR_OPEN_DEFAULT];</a:t>
                      </a:r>
                      <a:endParaRPr lang="zh-CN" altLang="en-US" b="1" dirty="0">
                        <a:latin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8F4E9">
                        <a:alpha val="73000"/>
                      </a:srgbClr>
                    </a:solidFill>
                  </a:tcPr>
                </a:tc>
              </a:tr>
              <a:tr h="1909332">
                <a:tc>
                  <a:txBody>
                    <a:bodyPr/>
                    <a:lstStyle/>
                    <a:p>
                      <a:endParaRPr lang="zh-CN" altLang="en-US"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16" name="文本框 15"/>
          <p:cNvSpPr txBox="1"/>
          <p:nvPr/>
        </p:nvSpPr>
        <p:spPr>
          <a:xfrm>
            <a:off x="3455174" y="1062332"/>
            <a:ext cx="2163665" cy="646331"/>
          </a:xfrm>
          <a:prstGeom prst="rect">
            <a:avLst/>
          </a:prstGeom>
          <a:noFill/>
        </p:spPr>
        <p:txBody>
          <a:bodyPr wrap="square">
            <a:spAutoFit/>
          </a:bodyPr>
          <a:lstStyle/>
          <a:p>
            <a:pPr algn="ctr"/>
            <a:r>
              <a:rPr lang="zh-CN" altLang="en-US" b="1" dirty="0">
                <a:latin typeface="Times New Roman" panose="02020603050405020304" pitchFamily="18" charset="0"/>
                <a:cs typeface="Times New Roman" panose="02020603050405020304" pitchFamily="18" charset="0"/>
              </a:rPr>
              <a:t>用户文件描述符表</a:t>
            </a:r>
            <a:br>
              <a:rPr lang="en-US" altLang="zh-CN" b="1" dirty="0">
                <a:latin typeface="Times New Roman" panose="02020603050405020304" pitchFamily="18" charset="0"/>
                <a:cs typeface="Times New Roman" panose="02020603050405020304" pitchFamily="18" charset="0"/>
              </a:rPr>
            </a:br>
            <a:r>
              <a:rPr lang="en-US" altLang="zh-CN" b="1" dirty="0" err="1">
                <a:latin typeface="Times New Roman" panose="02020603050405020304" pitchFamily="18" charset="0"/>
                <a:cs typeface="Times New Roman" panose="02020603050405020304" pitchFamily="18" charset="0"/>
              </a:rPr>
              <a:t>file_struct</a:t>
            </a:r>
            <a:endParaRPr lang="zh-CN" altLang="en-US" b="1"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8900621" y="4155557"/>
            <a:ext cx="1952171" cy="369332"/>
          </a:xfrm>
          <a:prstGeom prst="rect">
            <a:avLst/>
          </a:prstGeom>
          <a:noFill/>
        </p:spPr>
        <p:txBody>
          <a:bodyPr wrap="square">
            <a:spAutoFit/>
          </a:bodyPr>
          <a:lstStyle/>
          <a:p>
            <a:pPr algn="ctr"/>
            <a:r>
              <a:rPr lang="en-US" altLang="zh-CN" b="1" dirty="0" err="1">
                <a:latin typeface="Times New Roman" panose="02020603050405020304" pitchFamily="18" charset="0"/>
                <a:cs typeface="Times New Roman" panose="02020603050405020304" pitchFamily="18" charset="0"/>
              </a:rPr>
              <a:t>inode</a:t>
            </a:r>
            <a:endParaRPr lang="zh-CN" altLang="en-US" b="1" dirty="0">
              <a:latin typeface="Times New Roman" panose="02020603050405020304" pitchFamily="18" charset="0"/>
              <a:cs typeface="Times New Roman" panose="02020603050405020304" pitchFamily="18" charset="0"/>
            </a:endParaRPr>
          </a:p>
        </p:txBody>
      </p:sp>
      <p:graphicFrame>
        <p:nvGraphicFramePr>
          <p:cNvPr id="20" name="表格 2"/>
          <p:cNvGraphicFramePr>
            <a:graphicFrameLocks noGrp="1"/>
          </p:cNvGraphicFramePr>
          <p:nvPr/>
        </p:nvGraphicFramePr>
        <p:xfrm>
          <a:off x="8900621" y="4581853"/>
          <a:ext cx="1952171" cy="2180895"/>
        </p:xfrm>
        <a:graphic>
          <a:graphicData uri="http://schemas.openxmlformats.org/drawingml/2006/table">
            <a:tbl>
              <a:tblPr firstRow="1" bandRow="1">
                <a:tableStyleId>{5C22544A-7EE6-4342-B048-85BDC9FD1C3A}</a:tableStyleId>
              </a:tblPr>
              <a:tblGrid>
                <a:gridCol w="1952171"/>
              </a:tblGrid>
              <a:tr h="436179">
                <a:tc>
                  <a:txBody>
                    <a:bodyPr/>
                    <a:lstStyle/>
                    <a:p>
                      <a:pPr algn="ctr"/>
                      <a:r>
                        <a:rPr lang="zh-CN" altLang="en-US" b="1" dirty="0">
                          <a:solidFill>
                            <a:schemeClr val="tx1"/>
                          </a:solidFill>
                          <a:latin typeface="+mn-ea"/>
                          <a:ea typeface="+mn-ea"/>
                          <a:cs typeface="Times New Roman" panose="02020603050405020304" pitchFamily="18" charset="0"/>
                        </a:rPr>
                        <a:t>文件字节数</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r>
              <a:tr h="43617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solidFill>
                          <a:latin typeface="+mn-ea"/>
                          <a:ea typeface="+mn-ea"/>
                          <a:cs typeface="Times New Roman" panose="02020603050405020304" pitchFamily="18" charset="0"/>
                        </a:rPr>
                        <a:t>文件时间戳</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17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solidFill>
                          <a:latin typeface="+mn-ea"/>
                          <a:ea typeface="+mn-ea"/>
                          <a:cs typeface="Times New Roman" panose="02020603050405020304" pitchFamily="18" charset="0"/>
                        </a:rPr>
                        <a:t>文件数据位置</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r>
              <a:tr h="43617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solidFill>
                          <a:latin typeface="+mn-ea"/>
                          <a:ea typeface="+mn-ea"/>
                          <a:cs typeface="Times New Roman" panose="02020603050405020304" pitchFamily="18" charset="0"/>
                        </a:rPr>
                        <a:t>文件读写权限</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17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latin typeface="+mn-ea"/>
                          <a:ea typeface="+mn-ea"/>
                          <a:cs typeface="Times New Roman" panose="02020603050405020304" pitchFamily="18" charset="0"/>
                        </a:rPr>
                        <a:t>……</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27" name="矩形 26"/>
          <p:cNvSpPr/>
          <p:nvPr/>
        </p:nvSpPr>
        <p:spPr>
          <a:xfrm>
            <a:off x="2231255" y="3849682"/>
            <a:ext cx="1383975" cy="64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31" name="矩形 30"/>
          <p:cNvSpPr/>
          <p:nvPr/>
        </p:nvSpPr>
        <p:spPr>
          <a:xfrm>
            <a:off x="2521053" y="3849682"/>
            <a:ext cx="1094177" cy="64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cxnSp>
        <p:nvCxnSpPr>
          <p:cNvPr id="63" name="肘形连接符 62"/>
          <p:cNvCxnSpPr>
            <a:stCxn id="13" idx="3"/>
            <a:endCxn id="90" idx="1"/>
          </p:cNvCxnSpPr>
          <p:nvPr/>
        </p:nvCxnSpPr>
        <p:spPr>
          <a:xfrm flipV="1">
            <a:off x="2835017" y="1807557"/>
            <a:ext cx="620158" cy="2288534"/>
          </a:xfrm>
          <a:prstGeom prst="bentConnector3">
            <a:avLst>
              <a:gd name="adj1" fmla="val 50000"/>
            </a:avLst>
          </a:prstGeom>
          <a:ln w="19050">
            <a:solidFill>
              <a:srgbClr val="11401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4" name="表格 2"/>
          <p:cNvGraphicFramePr>
            <a:graphicFrameLocks noGrp="1"/>
          </p:cNvGraphicFramePr>
          <p:nvPr/>
        </p:nvGraphicFramePr>
        <p:xfrm>
          <a:off x="8900621" y="981406"/>
          <a:ext cx="1952171" cy="3017520"/>
        </p:xfrm>
        <a:graphic>
          <a:graphicData uri="http://schemas.openxmlformats.org/drawingml/2006/table">
            <a:tbl>
              <a:tblPr firstRow="1" bandRow="1">
                <a:tableStyleId>{5C22544A-7EE6-4342-B048-85BDC9FD1C3A}</a:tableStyleId>
              </a:tblPr>
              <a:tblGrid>
                <a:gridCol w="1952171"/>
              </a:tblGrid>
              <a:tr h="329623">
                <a:tc>
                  <a:txBody>
                    <a:bodyPr/>
                    <a:lstStyle/>
                    <a:p>
                      <a:pPr algn="ctr"/>
                      <a:r>
                        <a:rPr lang="zh-CN" altLang="en-US" b="1" dirty="0">
                          <a:solidFill>
                            <a:schemeClr val="tx1"/>
                          </a:solidFill>
                          <a:latin typeface="+mn-ea"/>
                          <a:ea typeface="+mn-ea"/>
                          <a:cs typeface="Times New Roman" panose="02020603050405020304" pitchFamily="18" charset="0"/>
                        </a:rPr>
                        <a:t>文件指针偏移</a:t>
                      </a:r>
                      <a:endParaRPr lang="en-US" altLang="zh-CN" b="1" dirty="0">
                        <a:solidFill>
                          <a:schemeClr val="tx1"/>
                        </a:solidFill>
                        <a:latin typeface="+mn-ea"/>
                        <a:ea typeface="+mn-ea"/>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56694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struct</a:t>
                      </a:r>
                      <a:r>
                        <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inode</a:t>
                      </a:r>
                      <a:r>
                        <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f_inode</a:t>
                      </a:r>
                      <a:endPar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90000"/>
                      </a:schemeClr>
                    </a:solidFill>
                  </a:tcPr>
                </a:tc>
              </a:tr>
              <a:tr h="32962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80991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struct</a:t>
                      </a:r>
                      <a:r>
                        <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file_operations</a:t>
                      </a:r>
                      <a:r>
                        <a:rPr lang="en-US" altLang="zh-CN" b="1" baseline="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b="1" baseline="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f_op</a:t>
                      </a:r>
                      <a:endPar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2962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2962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f_count</a:t>
                      </a:r>
                      <a:endParaRPr lang="en-US" altLang="zh-C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5" name="文本框 64"/>
          <p:cNvSpPr txBox="1"/>
          <p:nvPr/>
        </p:nvSpPr>
        <p:spPr>
          <a:xfrm>
            <a:off x="8829452" y="357638"/>
            <a:ext cx="1952171" cy="646331"/>
          </a:xfrm>
          <a:prstGeom prst="rect">
            <a:avLst/>
          </a:prstGeom>
          <a:noFill/>
        </p:spPr>
        <p:txBody>
          <a:bodyPr wrap="square">
            <a:spAutoFit/>
          </a:bodyPr>
          <a:lstStyle/>
          <a:p>
            <a:pPr algn="ctr"/>
            <a:r>
              <a:rPr lang="zh-CN" altLang="en-US" b="1" dirty="0">
                <a:latin typeface="Times New Roman" panose="02020603050405020304" pitchFamily="18" charset="0"/>
                <a:cs typeface="Times New Roman" panose="02020603050405020304" pitchFamily="18" charset="0"/>
              </a:rPr>
              <a:t>文件表</a:t>
            </a:r>
            <a:br>
              <a:rPr lang="en-US" altLang="zh-CN" b="1"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file</a:t>
            </a:r>
            <a:endParaRPr lang="zh-CN" altLang="en-US" b="1" dirty="0">
              <a:latin typeface="Times New Roman" panose="02020603050405020304" pitchFamily="18" charset="0"/>
              <a:cs typeface="Times New Roman" panose="02020603050405020304" pitchFamily="18" charset="0"/>
            </a:endParaRPr>
          </a:p>
        </p:txBody>
      </p:sp>
      <p:sp>
        <p:nvSpPr>
          <p:cNvPr id="79" name="矩形 78"/>
          <p:cNvSpPr/>
          <p:nvPr/>
        </p:nvSpPr>
        <p:spPr>
          <a:xfrm>
            <a:off x="3980637" y="1540687"/>
            <a:ext cx="1616528" cy="26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graphicFrame>
        <p:nvGraphicFramePr>
          <p:cNvPr id="87" name="表格 2"/>
          <p:cNvGraphicFramePr>
            <a:graphicFrameLocks noGrp="1"/>
          </p:cNvGraphicFramePr>
          <p:nvPr/>
        </p:nvGraphicFramePr>
        <p:xfrm>
          <a:off x="5883375" y="2944225"/>
          <a:ext cx="1952171" cy="2146738"/>
        </p:xfrm>
        <a:graphic>
          <a:graphicData uri="http://schemas.openxmlformats.org/drawingml/2006/table">
            <a:tbl>
              <a:tblPr firstRow="1" bandRow="1">
                <a:tableStyleId>{5C22544A-7EE6-4342-B048-85BDC9FD1C3A}</a:tableStyleId>
              </a:tblPr>
              <a:tblGrid>
                <a:gridCol w="1952171"/>
              </a:tblGrid>
              <a:tr h="402022">
                <a:tc>
                  <a:txBody>
                    <a:bodyPr/>
                    <a:lstStyle/>
                    <a:p>
                      <a:pPr algn="ctr"/>
                      <a:r>
                        <a:rPr lang="en-US" altLang="zh-CN" b="1">
                          <a:solidFill>
                            <a:schemeClr val="tx1"/>
                          </a:solidFill>
                          <a:latin typeface="Times New Roman" panose="02020603050405020304" pitchFamily="18" charset="0"/>
                          <a:cs typeface="Times New Roman" panose="02020603050405020304" pitchFamily="18" charset="0"/>
                        </a:rPr>
                        <a:t>fd_array[0]</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179">
                <a:tc>
                  <a:txBody>
                    <a:bodyPr/>
                    <a:lstStyle/>
                    <a:p>
                      <a:pPr algn="ctr"/>
                      <a:r>
                        <a:rPr lang="en-US" altLang="zh-CN" b="1" dirty="0" err="1">
                          <a:solidFill>
                            <a:schemeClr val="tx1"/>
                          </a:solidFill>
                          <a:latin typeface="Times New Roman" panose="02020603050405020304" pitchFamily="18" charset="0"/>
                          <a:cs typeface="Times New Roman" panose="02020603050405020304" pitchFamily="18" charset="0"/>
                        </a:rPr>
                        <a:t>fd_array</a:t>
                      </a:r>
                      <a:r>
                        <a:rPr lang="en-US" altLang="zh-CN" b="1" dirty="0">
                          <a:solidFill>
                            <a:schemeClr val="tx1"/>
                          </a:solidFill>
                          <a:latin typeface="Times New Roman" panose="02020603050405020304" pitchFamily="18" charset="0"/>
                          <a:cs typeface="Times New Roman" panose="02020603050405020304" pitchFamily="18" charset="0"/>
                        </a:rPr>
                        <a:t>[1]</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179">
                <a:tc>
                  <a:txBody>
                    <a:bodyPr/>
                    <a:lstStyle/>
                    <a:p>
                      <a:pPr algn="ctr"/>
                      <a:r>
                        <a:rPr lang="en-US" altLang="zh-CN" b="1" dirty="0" err="1">
                          <a:solidFill>
                            <a:schemeClr val="tx1"/>
                          </a:solidFill>
                          <a:latin typeface="Times New Roman" panose="02020603050405020304" pitchFamily="18" charset="0"/>
                          <a:cs typeface="Times New Roman" panose="02020603050405020304" pitchFamily="18" charset="0"/>
                        </a:rPr>
                        <a:t>fd_array</a:t>
                      </a:r>
                      <a:r>
                        <a:rPr lang="en-US" altLang="zh-CN" b="1" dirty="0">
                          <a:solidFill>
                            <a:schemeClr val="tx1"/>
                          </a:solidFill>
                          <a:latin typeface="Times New Roman" panose="02020603050405020304" pitchFamily="18" charset="0"/>
                          <a:cs typeface="Times New Roman" panose="02020603050405020304" pitchFamily="18" charset="0"/>
                        </a:rPr>
                        <a:t>[2]</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90000"/>
                      </a:schemeClr>
                    </a:solidFill>
                  </a:tcPr>
                </a:tc>
              </a:tr>
              <a:tr h="436179">
                <a:tc>
                  <a:txBody>
                    <a:bodyPr/>
                    <a:lstStyle/>
                    <a:p>
                      <a:pPr algn="ctr"/>
                      <a:r>
                        <a:rPr lang="en-US" altLang="zh-CN" b="1" dirty="0">
                          <a:solidFill>
                            <a:schemeClr val="tx1"/>
                          </a:solidFill>
                          <a:latin typeface="Times New Roman" panose="02020603050405020304" pitchFamily="18" charset="0"/>
                          <a:cs typeface="Times New Roman" panose="02020603050405020304" pitchFamily="18" charset="0"/>
                        </a:rPr>
                        <a:t>…</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179">
                <a:tc>
                  <a:txBody>
                    <a:bodyPr/>
                    <a:lstStyle/>
                    <a:p>
                      <a:pPr algn="ctr"/>
                      <a:r>
                        <a:rPr lang="en-US" altLang="zh-CN" b="1" dirty="0" err="1">
                          <a:solidFill>
                            <a:schemeClr val="tx1"/>
                          </a:solidFill>
                          <a:latin typeface="Times New Roman" panose="02020603050405020304" pitchFamily="18" charset="0"/>
                          <a:cs typeface="Times New Roman" panose="02020603050405020304" pitchFamily="18" charset="0"/>
                        </a:rPr>
                        <a:t>fd_array</a:t>
                      </a:r>
                      <a:r>
                        <a:rPr lang="en-US" altLang="zh-CN" b="1" dirty="0">
                          <a:solidFill>
                            <a:schemeClr val="tx1"/>
                          </a:solidFill>
                          <a:latin typeface="Times New Roman" panose="02020603050405020304" pitchFamily="18" charset="0"/>
                          <a:cs typeface="Times New Roman" panose="02020603050405020304" pitchFamily="18" charset="0"/>
                        </a:rPr>
                        <a:t>[N]</a:t>
                      </a:r>
                      <a:endParaRPr lang="en-US" altLang="zh-CN" b="1" dirty="0">
                        <a:solidFill>
                          <a:schemeClr val="tx1"/>
                        </a:solidFill>
                        <a:latin typeface="+mn-ea"/>
                        <a:ea typeface="+mn-ea"/>
                        <a:cs typeface="Times New Roman" panose="02020603050405020304" pitchFamily="18"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90" name="矩形 89"/>
          <p:cNvSpPr/>
          <p:nvPr/>
        </p:nvSpPr>
        <p:spPr>
          <a:xfrm>
            <a:off x="3455175" y="1606437"/>
            <a:ext cx="1097842" cy="402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4" name="直线连接符 93"/>
          <p:cNvCxnSpPr/>
          <p:nvPr/>
        </p:nvCxnSpPr>
        <p:spPr>
          <a:xfrm flipV="1">
            <a:off x="5420648" y="2951824"/>
            <a:ext cx="441051" cy="523888"/>
          </a:xfrm>
          <a:prstGeom prst="line">
            <a:avLst/>
          </a:prstGeom>
          <a:ln>
            <a:solidFill>
              <a:srgbClr val="114013"/>
            </a:solidFill>
          </a:ln>
        </p:spPr>
        <p:style>
          <a:lnRef idx="1">
            <a:schemeClr val="accent1"/>
          </a:lnRef>
          <a:fillRef idx="0">
            <a:schemeClr val="accent1"/>
          </a:fillRef>
          <a:effectRef idx="0">
            <a:schemeClr val="accent1"/>
          </a:effectRef>
          <a:fontRef idx="minor">
            <a:schemeClr val="tx1"/>
          </a:fontRef>
        </p:style>
      </p:cxnSp>
      <p:cxnSp>
        <p:nvCxnSpPr>
          <p:cNvPr id="95" name="直线连接符 94"/>
          <p:cNvCxnSpPr/>
          <p:nvPr/>
        </p:nvCxnSpPr>
        <p:spPr>
          <a:xfrm>
            <a:off x="5431486" y="4497816"/>
            <a:ext cx="451889" cy="610225"/>
          </a:xfrm>
          <a:prstGeom prst="line">
            <a:avLst/>
          </a:prstGeom>
          <a:ln>
            <a:solidFill>
              <a:srgbClr val="114013"/>
            </a:solidFill>
          </a:ln>
        </p:spPr>
        <p:style>
          <a:lnRef idx="1">
            <a:schemeClr val="accent1"/>
          </a:lnRef>
          <a:fillRef idx="0">
            <a:schemeClr val="accent1"/>
          </a:fillRef>
          <a:effectRef idx="0">
            <a:schemeClr val="accent1"/>
          </a:effectRef>
          <a:fontRef idx="minor">
            <a:schemeClr val="tx1"/>
          </a:fontRef>
        </p:style>
      </p:cxnSp>
      <p:cxnSp>
        <p:nvCxnSpPr>
          <p:cNvPr id="98" name="肘形连接符 97"/>
          <p:cNvCxnSpPr>
            <a:stCxn id="87" idx="3"/>
          </p:cNvCxnSpPr>
          <p:nvPr/>
        </p:nvCxnSpPr>
        <p:spPr>
          <a:xfrm flipV="1">
            <a:off x="7835546" y="1025895"/>
            <a:ext cx="1065075" cy="2991699"/>
          </a:xfrm>
          <a:prstGeom prst="bentConnector3">
            <a:avLst>
              <a:gd name="adj1" fmla="val 50000"/>
            </a:avLst>
          </a:prstGeom>
          <a:ln w="19050">
            <a:solidFill>
              <a:srgbClr val="114013"/>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8284803" y="641893"/>
            <a:ext cx="1097842" cy="402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6" name="肘形连接符 105"/>
          <p:cNvCxnSpPr/>
          <p:nvPr/>
        </p:nvCxnSpPr>
        <p:spPr>
          <a:xfrm>
            <a:off x="10838830" y="1709331"/>
            <a:ext cx="12700" cy="2860753"/>
          </a:xfrm>
          <a:prstGeom prst="bentConnector3">
            <a:avLst>
              <a:gd name="adj1" fmla="val 5326528"/>
            </a:avLst>
          </a:prstGeom>
          <a:ln w="19050">
            <a:solidFill>
              <a:srgbClr val="114013"/>
            </a:solidFill>
            <a:tailEnd type="triangle"/>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a:off x="6682943" y="1962107"/>
            <a:ext cx="1952171" cy="646331"/>
          </a:xfrm>
          <a:prstGeom prst="rect">
            <a:avLst/>
          </a:prstGeom>
          <a:noFill/>
        </p:spPr>
        <p:txBody>
          <a:bodyPr wrap="square">
            <a:spAutoFit/>
          </a:bodyPr>
          <a:lstStyle/>
          <a:p>
            <a:pPr algn="ctr"/>
            <a:r>
              <a:rPr lang="zh-CN" altLang="en-US" b="1" dirty="0">
                <a:latin typeface="Times New Roman" panose="02020603050405020304" pitchFamily="18" charset="0"/>
                <a:cs typeface="Times New Roman" panose="02020603050405020304" pitchFamily="18" charset="0"/>
              </a:rPr>
              <a:t>文件描述符</a:t>
            </a:r>
            <a:br>
              <a:rPr lang="en-US" altLang="zh-CN" b="1" dirty="0">
                <a:latin typeface="Times New Roman" panose="02020603050405020304" pitchFamily="18" charset="0"/>
                <a:cs typeface="Times New Roman" panose="02020603050405020304" pitchFamily="18" charset="0"/>
              </a:rPr>
            </a:br>
            <a:r>
              <a:rPr lang="en-US" altLang="zh-CN" b="1" dirty="0" err="1">
                <a:latin typeface="Times New Roman" panose="02020603050405020304" pitchFamily="18" charset="0"/>
                <a:cs typeface="Times New Roman" panose="02020603050405020304" pitchFamily="18" charset="0"/>
              </a:rPr>
              <a:t>fd</a:t>
            </a:r>
            <a:r>
              <a:rPr lang="en-US" altLang="zh-CN" b="1" dirty="0">
                <a:latin typeface="Times New Roman" panose="02020603050405020304" pitchFamily="18" charset="0"/>
                <a:cs typeface="Times New Roman" panose="02020603050405020304" pitchFamily="18" charset="0"/>
              </a:rPr>
              <a:t> = 2</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dirty="0" err="1">
                <a:sym typeface="Arial" panose="020B0604020202020204" pitchFamily="34" charset="0"/>
              </a:rPr>
              <a:t>解释：</a:t>
            </a:r>
            <a:r>
              <a:rPr lang="en-US" altLang="zh-CN" dirty="0" err="1">
                <a:sym typeface="Arial" panose="020B0604020202020204" pitchFamily="34" charset="0"/>
              </a:rPr>
              <a:t>fdtable</a:t>
            </a:r>
            <a:r>
              <a:rPr dirty="0" err="1">
                <a:sym typeface="Arial" panose="020B0604020202020204" pitchFamily="34" charset="0"/>
              </a:rPr>
              <a:t>和</a:t>
            </a:r>
            <a:r>
              <a:rPr lang="en-US" altLang="zh-CN" dirty="0" err="1">
                <a:sym typeface="Arial" panose="020B0604020202020204" pitchFamily="34" charset="0"/>
              </a:rPr>
              <a:t>files_struct</a:t>
            </a:r>
            <a:endParaRPr lang="en-US" altLang="zh-CN" dirty="0" err="1">
              <a:sym typeface="Arial" panose="020B0604020202020204" pitchFamily="34" charset="0"/>
            </a:endParaRPr>
          </a:p>
        </p:txBody>
      </p:sp>
      <p:sp>
        <p:nvSpPr>
          <p:cNvPr id="8" name="文本框 7"/>
          <p:cNvSpPr txBox="1"/>
          <p:nvPr/>
        </p:nvSpPr>
        <p:spPr>
          <a:xfrm>
            <a:off x="443230" y="963930"/>
            <a:ext cx="9621520" cy="829945"/>
          </a:xfrm>
          <a:prstGeom prst="rect">
            <a:avLst/>
          </a:prstGeom>
          <a:noFill/>
        </p:spPr>
        <p:txBody>
          <a:bodyPr wrap="square" rtlCol="0">
            <a:spAutoFit/>
          </a:bodyPr>
          <a:lstStyle/>
          <a:p>
            <a:pPr>
              <a:lnSpc>
                <a:spcPct val="120000"/>
              </a:lnSpc>
            </a:pPr>
            <a:r>
              <a:rPr lang="zh-CN" altLang="en-US" sz="2000" dirty="0">
                <a:latin typeface="Times New Roman" panose="02020603050405020304" pitchFamily="18" charset="0"/>
                <a:ea typeface="黑体" panose="02010609060101010101" pitchFamily="49" charset="-122"/>
              </a:rPr>
              <a:t>为何需要设置两个结构？</a:t>
            </a:r>
            <a:endParaRPr lang="zh-CN" altLang="en-US" sz="2000" dirty="0">
              <a:latin typeface="Times New Roman" panose="02020603050405020304" pitchFamily="18" charset="0"/>
              <a:ea typeface="黑体" panose="02010609060101010101" pitchFamily="49" charset="-122"/>
            </a:endParaRPr>
          </a:p>
          <a:p>
            <a:pPr>
              <a:lnSpc>
                <a:spcPct val="120000"/>
              </a:lnSpc>
            </a:pP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从版本演变来</a:t>
            </a:r>
            <a:r>
              <a:rPr lang="zh-CN" altLang="en-US" sz="2000" dirty="0">
                <a:latin typeface="Times New Roman" panose="02020603050405020304" pitchFamily="18" charset="0"/>
                <a:ea typeface="黑体" panose="02010609060101010101" pitchFamily="49" charset="-122"/>
              </a:rPr>
              <a:t>分析</a:t>
            </a:r>
            <a:endParaRPr lang="zh-CN" altLang="en-US" sz="2000" dirty="0">
              <a:latin typeface="Times New Roman" panose="02020603050405020304" pitchFamily="18" charset="0"/>
              <a:ea typeface="黑体" panose="02010609060101010101" pitchFamily="49" charset="-122"/>
            </a:endParaRPr>
          </a:p>
        </p:txBody>
      </p:sp>
      <p:sp>
        <p:nvSpPr>
          <p:cNvPr id="6" name="文本框 5"/>
          <p:cNvSpPr txBox="1"/>
          <p:nvPr/>
        </p:nvSpPr>
        <p:spPr>
          <a:xfrm>
            <a:off x="4998085" y="6356350"/>
            <a:ext cx="2606675" cy="398780"/>
          </a:xfrm>
          <a:prstGeom prst="rect">
            <a:avLst/>
          </a:prstGeom>
          <a:noFill/>
        </p:spPr>
        <p:txBody>
          <a:bodyPr wrap="squar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0.01 到 </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0.99</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a:blip r:embed="rId2"/>
          <a:stretch>
            <a:fillRect/>
          </a:stretch>
        </p:blipFill>
        <p:spPr>
          <a:xfrm>
            <a:off x="1772920" y="2045970"/>
            <a:ext cx="9057005" cy="40576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dirty="0" err="1">
                <a:sym typeface="Arial" panose="020B0604020202020204" pitchFamily="34" charset="0"/>
              </a:rPr>
              <a:t>解释：</a:t>
            </a:r>
            <a:r>
              <a:rPr lang="en-US" altLang="zh-CN" dirty="0" err="1">
                <a:sym typeface="Arial" panose="020B0604020202020204" pitchFamily="34" charset="0"/>
              </a:rPr>
              <a:t>fdtable</a:t>
            </a:r>
            <a:r>
              <a:rPr dirty="0" err="1">
                <a:sym typeface="Arial" panose="020B0604020202020204" pitchFamily="34" charset="0"/>
              </a:rPr>
              <a:t>和</a:t>
            </a:r>
            <a:r>
              <a:rPr lang="en-US" altLang="zh-CN" dirty="0" err="1">
                <a:sym typeface="Arial" panose="020B0604020202020204" pitchFamily="34" charset="0"/>
              </a:rPr>
              <a:t>files_struct</a:t>
            </a:r>
            <a:endParaRPr lang="en-US" altLang="zh-CN" dirty="0" err="1">
              <a:sym typeface="Arial" panose="020B0604020202020204" pitchFamily="34" charset="0"/>
            </a:endParaRPr>
          </a:p>
        </p:txBody>
      </p:sp>
      <p:sp>
        <p:nvSpPr>
          <p:cNvPr id="6" name="文本框 5"/>
          <p:cNvSpPr txBox="1"/>
          <p:nvPr/>
        </p:nvSpPr>
        <p:spPr>
          <a:xfrm>
            <a:off x="4998085" y="6356350"/>
            <a:ext cx="2606675" cy="398780"/>
          </a:xfrm>
          <a:prstGeom prst="rect">
            <a:avLst/>
          </a:prstGeom>
          <a:noFill/>
        </p:spPr>
        <p:txBody>
          <a:bodyPr wrap="square" rtlCol="0">
            <a:spAutoFit/>
          </a:bodyPr>
          <a:p>
            <a:pPr algn="ctr"/>
            <a:r>
              <a:rPr sz="2000" dirty="0" smtClean="0">
                <a:latin typeface="Arial" panose="020B0604020202020204" pitchFamily="34" charset="0"/>
                <a:ea typeface="微软雅黑" panose="020B0503020204020204" pitchFamily="34" charset="-122"/>
                <a:cs typeface="+mn-ea"/>
                <a:sym typeface="Arial" panose="020B0604020202020204" pitchFamily="34" charset="0"/>
              </a:rPr>
              <a:t>1.1.11 到 1.3.21</a:t>
            </a:r>
            <a:endParaRPr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p:cNvPicPr>
            <a:picLocks noChangeAspect="1"/>
          </p:cNvPicPr>
          <p:nvPr/>
        </p:nvPicPr>
        <p:blipFill>
          <a:blip r:embed="rId2"/>
          <a:stretch>
            <a:fillRect/>
          </a:stretch>
        </p:blipFill>
        <p:spPr>
          <a:xfrm>
            <a:off x="221615" y="2289810"/>
            <a:ext cx="11748770" cy="39509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dirty="0" err="1">
                <a:sym typeface="Arial" panose="020B0604020202020204" pitchFamily="34" charset="0"/>
              </a:rPr>
              <a:t>解释：</a:t>
            </a:r>
            <a:r>
              <a:rPr lang="en-US" altLang="zh-CN" dirty="0" err="1">
                <a:sym typeface="Arial" panose="020B0604020202020204" pitchFamily="34" charset="0"/>
              </a:rPr>
              <a:t>fdtable</a:t>
            </a:r>
            <a:r>
              <a:rPr dirty="0" err="1">
                <a:sym typeface="Arial" panose="020B0604020202020204" pitchFamily="34" charset="0"/>
              </a:rPr>
              <a:t>和</a:t>
            </a:r>
            <a:r>
              <a:rPr lang="en-US" altLang="zh-CN" dirty="0" err="1">
                <a:sym typeface="Arial" panose="020B0604020202020204" pitchFamily="34" charset="0"/>
              </a:rPr>
              <a:t>files_struct</a:t>
            </a:r>
            <a:endParaRPr lang="en-US" altLang="zh-CN" dirty="0" err="1">
              <a:sym typeface="Arial" panose="020B0604020202020204" pitchFamily="34" charset="0"/>
            </a:endParaRPr>
          </a:p>
        </p:txBody>
      </p:sp>
      <p:sp>
        <p:nvSpPr>
          <p:cNvPr id="8" name="文本框 7"/>
          <p:cNvSpPr txBox="1"/>
          <p:nvPr/>
        </p:nvSpPr>
        <p:spPr>
          <a:xfrm>
            <a:off x="443230" y="963930"/>
            <a:ext cx="9621520" cy="460375"/>
          </a:xfrm>
          <a:prstGeom prst="rect">
            <a:avLst/>
          </a:prstGeom>
          <a:noFill/>
        </p:spPr>
        <p:txBody>
          <a:bodyPr wrap="square" rtlCol="0">
            <a:spAutoFit/>
          </a:bodyPr>
          <a:lstStyle/>
          <a:p>
            <a:pPr>
              <a:lnSpc>
                <a:spcPct val="120000"/>
              </a:lnSpc>
            </a:pPr>
            <a:r>
              <a:rPr lang="en-US" altLang="zh-CN" sz="2000" dirty="0">
                <a:latin typeface="Times New Roman" panose="02020603050405020304" pitchFamily="18" charset="0"/>
                <a:ea typeface="黑体" panose="02010609060101010101" pitchFamily="49" charset="-122"/>
              </a:rPr>
              <a:t>- 同一进程内的两个线程共享 files_struct 对象</a:t>
            </a:r>
            <a:endParaRPr lang="en-US" altLang="zh-CN" sz="2000" dirty="0">
              <a:latin typeface="Times New Roman" panose="02020603050405020304" pitchFamily="18" charset="0"/>
              <a:ea typeface="黑体" panose="02010609060101010101" pitchFamily="49" charset="-122"/>
            </a:endParaRPr>
          </a:p>
        </p:txBody>
      </p:sp>
      <p:sp>
        <p:nvSpPr>
          <p:cNvPr id="6" name="文本框 5"/>
          <p:cNvSpPr txBox="1"/>
          <p:nvPr/>
        </p:nvSpPr>
        <p:spPr>
          <a:xfrm>
            <a:off x="4552950" y="6356350"/>
            <a:ext cx="2606675" cy="398780"/>
          </a:xfrm>
          <a:prstGeom prst="rect">
            <a:avLst/>
          </a:prstGeom>
          <a:noFill/>
        </p:spPr>
        <p:txBody>
          <a:bodyPr wrap="square" rtlCol="0">
            <a:spAutoFit/>
          </a:bodyPr>
          <a:p>
            <a:pPr algn="ctr"/>
            <a:r>
              <a:rPr sz="2000" dirty="0" smtClean="0">
                <a:latin typeface="Arial" panose="020B0604020202020204" pitchFamily="34" charset="0"/>
                <a:ea typeface="微软雅黑" panose="020B0503020204020204" pitchFamily="34" charset="-122"/>
                <a:cs typeface="+mn-ea"/>
                <a:sym typeface="Arial" panose="020B0604020202020204" pitchFamily="34" charset="0"/>
              </a:rPr>
              <a:t>1.3.22 到 2.1.89</a:t>
            </a:r>
            <a:endParaRPr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2"/>
          <a:stretch>
            <a:fillRect/>
          </a:stretch>
        </p:blipFill>
        <p:spPr>
          <a:xfrm>
            <a:off x="2171065" y="1896745"/>
            <a:ext cx="8260715" cy="42811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dirty="0" err="1">
                <a:sym typeface="Arial" panose="020B0604020202020204" pitchFamily="34" charset="0"/>
              </a:rPr>
              <a:t>解释：</a:t>
            </a:r>
            <a:r>
              <a:rPr lang="en-US" altLang="zh-CN" dirty="0" err="1">
                <a:sym typeface="Arial" panose="020B0604020202020204" pitchFamily="34" charset="0"/>
              </a:rPr>
              <a:t>fdtable</a:t>
            </a:r>
            <a:r>
              <a:rPr dirty="0" err="1">
                <a:sym typeface="Arial" panose="020B0604020202020204" pitchFamily="34" charset="0"/>
              </a:rPr>
              <a:t>和</a:t>
            </a:r>
            <a:r>
              <a:rPr lang="en-US" altLang="zh-CN" dirty="0" err="1">
                <a:sym typeface="Arial" panose="020B0604020202020204" pitchFamily="34" charset="0"/>
              </a:rPr>
              <a:t>files_struct</a:t>
            </a:r>
            <a:endParaRPr lang="en-US" altLang="zh-CN" dirty="0" err="1">
              <a:sym typeface="Arial" panose="020B0604020202020204" pitchFamily="34" charset="0"/>
            </a:endParaRPr>
          </a:p>
        </p:txBody>
      </p:sp>
      <p:sp>
        <p:nvSpPr>
          <p:cNvPr id="6" name="文本框 5"/>
          <p:cNvSpPr txBox="1"/>
          <p:nvPr/>
        </p:nvSpPr>
        <p:spPr>
          <a:xfrm>
            <a:off x="4552950" y="6356350"/>
            <a:ext cx="2606675" cy="398780"/>
          </a:xfrm>
          <a:prstGeom prst="rect">
            <a:avLst/>
          </a:prstGeom>
          <a:noFill/>
        </p:spPr>
        <p:txBody>
          <a:bodyPr wrap="square" rtlCol="0">
            <a:spAutoFit/>
          </a:bodyPr>
          <a:p>
            <a:pPr algn="ctr"/>
            <a:r>
              <a:rPr sz="2000" dirty="0" smtClean="0">
                <a:latin typeface="Arial" panose="020B0604020202020204" pitchFamily="34" charset="0"/>
                <a:ea typeface="微软雅黑" panose="020B0503020204020204" pitchFamily="34" charset="-122"/>
                <a:cs typeface="+mn-ea"/>
                <a:sym typeface="Arial" panose="020B0604020202020204" pitchFamily="34" charset="0"/>
              </a:rPr>
              <a:t>2.1.90 到 2.6.13</a:t>
            </a:r>
            <a:endParaRPr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a:blip r:embed="rId2"/>
          <a:stretch>
            <a:fillRect/>
          </a:stretch>
        </p:blipFill>
        <p:spPr>
          <a:xfrm>
            <a:off x="0" y="1254125"/>
            <a:ext cx="5443855" cy="2609850"/>
          </a:xfrm>
          <a:prstGeom prst="rect">
            <a:avLst/>
          </a:prstGeom>
        </p:spPr>
      </p:pic>
      <p:pic>
        <p:nvPicPr>
          <p:cNvPr id="9" name="图片 8"/>
          <p:cNvPicPr>
            <a:picLocks noChangeAspect="1"/>
          </p:cNvPicPr>
          <p:nvPr/>
        </p:nvPicPr>
        <p:blipFill>
          <a:blip r:embed="rId3"/>
          <a:stretch>
            <a:fillRect/>
          </a:stretch>
        </p:blipFill>
        <p:spPr>
          <a:xfrm>
            <a:off x="4904105" y="1254125"/>
            <a:ext cx="6384290" cy="47085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dirty="0" err="1">
                <a:sym typeface="Arial" panose="020B0604020202020204" pitchFamily="34" charset="0"/>
              </a:rPr>
              <a:t>解释：</a:t>
            </a:r>
            <a:r>
              <a:rPr lang="en-US" altLang="zh-CN" dirty="0" err="1">
                <a:sym typeface="Arial" panose="020B0604020202020204" pitchFamily="34" charset="0"/>
              </a:rPr>
              <a:t>fdtable</a:t>
            </a:r>
            <a:r>
              <a:rPr dirty="0" err="1">
                <a:sym typeface="Arial" panose="020B0604020202020204" pitchFamily="34" charset="0"/>
              </a:rPr>
              <a:t>和</a:t>
            </a:r>
            <a:r>
              <a:rPr lang="en-US" altLang="zh-CN" dirty="0" err="1">
                <a:sym typeface="Arial" panose="020B0604020202020204" pitchFamily="34" charset="0"/>
              </a:rPr>
              <a:t>files_struct</a:t>
            </a:r>
            <a:endParaRPr lang="en-US" altLang="zh-CN" dirty="0" err="1">
              <a:sym typeface="Arial" panose="020B0604020202020204" pitchFamily="34" charset="0"/>
            </a:endParaRPr>
          </a:p>
        </p:txBody>
      </p:sp>
      <p:sp>
        <p:nvSpPr>
          <p:cNvPr id="6" name="文本框 5"/>
          <p:cNvSpPr txBox="1"/>
          <p:nvPr/>
        </p:nvSpPr>
        <p:spPr>
          <a:xfrm>
            <a:off x="6714490" y="6287770"/>
            <a:ext cx="2606675" cy="398780"/>
          </a:xfrm>
          <a:prstGeom prst="rect">
            <a:avLst/>
          </a:prstGeom>
          <a:noFill/>
        </p:spPr>
        <p:txBody>
          <a:bodyPr wrap="square" rtlCol="0">
            <a:spAutoFit/>
          </a:bodyPr>
          <a:p>
            <a:pPr algn="ctr"/>
            <a:r>
              <a:rPr sz="2000" dirty="0" smtClean="0">
                <a:latin typeface="Arial" panose="020B0604020202020204" pitchFamily="34" charset="0"/>
                <a:ea typeface="微软雅黑" panose="020B0503020204020204" pitchFamily="34" charset="-122"/>
                <a:cs typeface="+mn-ea"/>
                <a:sym typeface="Arial" panose="020B0604020202020204" pitchFamily="34" charset="0"/>
              </a:rPr>
              <a:t>2.6.14 至今</a:t>
            </a:r>
            <a:endParaRPr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a:blip r:embed="rId2"/>
          <a:stretch>
            <a:fillRect/>
          </a:stretch>
        </p:blipFill>
        <p:spPr>
          <a:xfrm>
            <a:off x="4906645" y="1970405"/>
            <a:ext cx="6967220" cy="4184015"/>
          </a:xfrm>
          <a:prstGeom prst="rect">
            <a:avLst/>
          </a:prstGeom>
        </p:spPr>
      </p:pic>
      <p:sp>
        <p:nvSpPr>
          <p:cNvPr id="9" name="文本框 8"/>
          <p:cNvSpPr txBox="1"/>
          <p:nvPr/>
        </p:nvSpPr>
        <p:spPr>
          <a:xfrm>
            <a:off x="343535" y="6287770"/>
            <a:ext cx="4190365" cy="398780"/>
          </a:xfrm>
          <a:prstGeom prst="rect">
            <a:avLst/>
          </a:prstGeom>
          <a:noFill/>
        </p:spPr>
        <p:txBody>
          <a:bodyPr wrap="squar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Read-Copy Update (RCU)</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a:blip r:embed="rId3"/>
          <a:stretch>
            <a:fillRect/>
          </a:stretch>
        </p:blipFill>
        <p:spPr>
          <a:xfrm>
            <a:off x="158115" y="2383790"/>
            <a:ext cx="4375785" cy="37706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16328" y="9794"/>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5110" y="2961640"/>
            <a:ext cx="8691880" cy="922020"/>
          </a:xfrm>
          <a:prstGeom prst="rect">
            <a:avLst/>
          </a:prstGeom>
          <a:noFill/>
        </p:spPr>
        <p:txBody>
          <a:bodyPr wrap="square" rtlCol="0">
            <a:spAutoFit/>
          </a:bodyPr>
          <a:lstStyle/>
          <a:p>
            <a:pPr lvl="0" algn="dist">
              <a:defRPr/>
            </a:pPr>
            <a:r>
              <a:rPr lang="en-US" altLang="zh-CN" sz="5400" b="1" spc="30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Linux 4.19</a:t>
            </a:r>
            <a:r>
              <a:rPr lang="zh-CN" altLang="en-US" sz="5400" b="1" spc="30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编译启动</a:t>
            </a:r>
            <a:r>
              <a:rPr lang="zh-CN" altLang="en-US" sz="5400" b="1" spc="30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尝试</a:t>
            </a:r>
            <a:endParaRPr lang="zh-CN" altLang="en-US" sz="5400" b="1" spc="30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占位符 38"/>
          <p:cNvSpPr>
            <a:spLocks noGrp="1"/>
          </p:cNvSpPr>
          <p:nvPr>
            <p:ph type="body" sz="quarter" idx="10"/>
          </p:nvPr>
        </p:nvSpPr>
        <p:spPr/>
        <p:txBody>
          <a:bodyPr/>
          <a:lstStyle/>
          <a:p>
            <a:r>
              <a:rPr lang="zh-CN" altLang="en-US" dirty="0">
                <a:sym typeface="Arial" panose="020B0604020202020204" pitchFamily="34" charset="0"/>
              </a:rPr>
              <a:t>内核代码结构</a:t>
            </a:r>
            <a:endParaRPr lang="zh-CN" altLang="en-US" dirty="0">
              <a:sym typeface="Arial" panose="020B0604020202020204" pitchFamily="34" charset="0"/>
            </a:endParaRPr>
          </a:p>
        </p:txBody>
      </p:sp>
      <p:sp>
        <p:nvSpPr>
          <p:cNvPr id="40" name="文本占位符 39"/>
          <p:cNvSpPr>
            <a:spLocks noGrp="1"/>
          </p:cNvSpPr>
          <p:nvPr>
            <p:ph type="body" sz="quarter" idx="11"/>
          </p:nvPr>
        </p:nvSpPr>
        <p:spPr/>
        <p:txBody>
          <a:bodyPr>
            <a:normAutofit/>
          </a:bodyPr>
          <a:lstStyle/>
          <a:p>
            <a:r>
              <a:rPr lang="zh-CN" altLang="en-US" dirty="0">
                <a:sym typeface="Arial" panose="020B0604020202020204" pitchFamily="34" charset="0"/>
              </a:rPr>
              <a:t>数据结构定义</a:t>
            </a:r>
            <a:endParaRPr lang="zh-CN" altLang="en-US" dirty="0">
              <a:sym typeface="Arial" panose="020B0604020202020204" pitchFamily="34" charset="0"/>
            </a:endParaRPr>
          </a:p>
        </p:txBody>
      </p:sp>
      <p:sp>
        <p:nvSpPr>
          <p:cNvPr id="41" name="文本占位符 40"/>
          <p:cNvSpPr>
            <a:spLocks noGrp="1"/>
          </p:cNvSpPr>
          <p:nvPr>
            <p:ph type="body" sz="quarter" idx="12"/>
          </p:nvPr>
        </p:nvSpPr>
        <p:spPr/>
        <p:txBody>
          <a:bodyPr/>
          <a:lstStyle/>
          <a:p>
            <a:r>
              <a:rPr lang="zh-CN" altLang="en-US" dirty="0">
                <a:sym typeface="Arial" panose="020B0604020202020204" pitchFamily="34" charset="0"/>
              </a:rPr>
              <a:t>数据结构关系</a:t>
            </a:r>
            <a:endParaRPr lang="zh-CN" altLang="en-US" dirty="0">
              <a:sym typeface="Arial" panose="020B0604020202020204" pitchFamily="34" charset="0"/>
            </a:endParaRPr>
          </a:p>
        </p:txBody>
      </p:sp>
      <p:sp>
        <p:nvSpPr>
          <p:cNvPr id="42" name="文本占位符 41"/>
          <p:cNvSpPr>
            <a:spLocks noGrp="1"/>
          </p:cNvSpPr>
          <p:nvPr>
            <p:ph type="body" sz="quarter" idx="14"/>
          </p:nvPr>
        </p:nvSpPr>
        <p:spPr>
          <a:xfrm>
            <a:off x="7825740" y="4846955"/>
            <a:ext cx="4143375" cy="487680"/>
          </a:xfrm>
        </p:spPr>
        <p:txBody>
          <a:bodyPr>
            <a:noAutofit/>
          </a:bodyPr>
          <a:lstStyle/>
          <a:p>
            <a:pPr algn="l">
              <a:buClrTx/>
              <a:buSzTx/>
            </a:pPr>
            <a:r>
              <a:rPr sz="2700" dirty="0">
                <a:sym typeface="Arial" panose="020B0604020202020204" pitchFamily="34" charset="0"/>
              </a:rPr>
              <a:t>linux 4.19编译启动</a:t>
            </a:r>
            <a:r>
              <a:rPr sz="2700" dirty="0">
                <a:sym typeface="Arial" panose="020B0604020202020204" pitchFamily="34" charset="0"/>
              </a:rPr>
              <a:t>尝试</a:t>
            </a:r>
            <a:endParaRPr sz="2700" dirty="0">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sym typeface="Arial" panose="020B0604020202020204" pitchFamily="34" charset="0"/>
              </a:rPr>
              <a:t>尝试</a:t>
            </a:r>
            <a:r>
              <a:rPr lang="en-US" altLang="zh-CN" dirty="0">
                <a:sym typeface="Arial" panose="020B0604020202020204" pitchFamily="34" charset="0"/>
              </a:rPr>
              <a:t>1</a:t>
            </a:r>
            <a:endParaRPr lang="en-US" altLang="zh-CN" dirty="0">
              <a:sym typeface="Arial" panose="020B0604020202020204" pitchFamily="34" charset="0"/>
            </a:endParaRPr>
          </a:p>
        </p:txBody>
      </p:sp>
      <p:sp>
        <p:nvSpPr>
          <p:cNvPr id="4" name="文本框 3"/>
          <p:cNvSpPr txBox="1"/>
          <p:nvPr/>
        </p:nvSpPr>
        <p:spPr>
          <a:xfrm>
            <a:off x="443230" y="1369695"/>
            <a:ext cx="9621520" cy="829945"/>
          </a:xfrm>
          <a:prstGeom prst="rect">
            <a:avLst/>
          </a:prstGeom>
          <a:noFill/>
        </p:spPr>
        <p:txBody>
          <a:bodyPr wrap="square" rtlCol="0">
            <a:spAutoFit/>
          </a:bodyPr>
          <a:p>
            <a:pPr>
              <a:lnSpc>
                <a:spcPct val="120000"/>
              </a:lnSpc>
            </a:pPr>
            <a:r>
              <a:rPr lang="zh-CN" altLang="en-US" sz="2000" dirty="0">
                <a:latin typeface="Times New Roman" panose="02020603050405020304" pitchFamily="18" charset="0"/>
                <a:ea typeface="黑体" panose="02010609060101010101" pitchFamily="49" charset="-122"/>
              </a:rPr>
              <a:t>系统环境：</a:t>
            </a:r>
            <a:endParaRPr lang="en-US" altLang="zh-CN" sz="2000" dirty="0">
              <a:latin typeface="Times New Roman" panose="02020603050405020304" pitchFamily="18" charset="0"/>
              <a:ea typeface="黑体" panose="02010609060101010101" pitchFamily="49" charset="-122"/>
            </a:endParaRPr>
          </a:p>
          <a:p>
            <a:pPr>
              <a:lnSpc>
                <a:spcPct val="120000"/>
              </a:lnSpc>
            </a:pPr>
            <a:r>
              <a:rPr lang="en-US" altLang="zh-CN" sz="2000" dirty="0">
                <a:latin typeface="Times New Roman" panose="02020603050405020304" pitchFamily="18" charset="0"/>
                <a:ea typeface="黑体" panose="02010609060101010101" pitchFamily="49" charset="-122"/>
              </a:rPr>
              <a:t>ubuntu 18.04 </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vmware</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p:txBody>
      </p:sp>
      <p:pic>
        <p:nvPicPr>
          <p:cNvPr id="5" name="图片 4" descr="/private/var/folders/9n/b14bz_x943zcpvgvy9jtsm880000gn/T/com.kingsoft.wpsoffice.mac/picturecompress_20230923111149/output_1.pngoutput_1"/>
          <p:cNvPicPr>
            <a:picLocks noChangeAspect="1"/>
          </p:cNvPicPr>
          <p:nvPr/>
        </p:nvPicPr>
        <p:blipFill>
          <a:blip r:embed="rId1"/>
          <a:stretch>
            <a:fillRect/>
          </a:stretch>
        </p:blipFill>
        <p:spPr>
          <a:xfrm>
            <a:off x="4859655" y="1762760"/>
            <a:ext cx="6219190" cy="4104640"/>
          </a:xfrm>
          <a:prstGeom prst="rect">
            <a:avLst/>
          </a:prstGeom>
        </p:spPr>
      </p:pic>
      <p:sp>
        <p:nvSpPr>
          <p:cNvPr id="6" name="文本框 5"/>
          <p:cNvSpPr txBox="1"/>
          <p:nvPr/>
        </p:nvSpPr>
        <p:spPr>
          <a:xfrm>
            <a:off x="443230" y="2708275"/>
            <a:ext cx="4243705" cy="2676525"/>
          </a:xfrm>
          <a:prstGeom prst="rect">
            <a:avLst/>
          </a:prstGeom>
          <a:noFill/>
        </p:spPr>
        <p:txBody>
          <a:bodyPr wrap="square" rtlCol="0">
            <a:spAutoFit/>
          </a:bodyPr>
          <a:p>
            <a:pPr>
              <a:lnSpc>
                <a:spcPct val="120000"/>
              </a:lnSpc>
            </a:pPr>
            <a:r>
              <a:rPr lang="zh-CN" altLang="en-US" sz="2000" dirty="0">
                <a:latin typeface="Times New Roman" panose="02020603050405020304" pitchFamily="18" charset="0"/>
                <a:ea typeface="黑体" panose="02010609060101010101" pitchFamily="49" charset="-122"/>
              </a:rPr>
              <a:t>步骤：</a:t>
            </a:r>
            <a:endParaRPr lang="en-US" altLang="zh-CN"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rPr>
              <a:t>✅内核代码编译</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sym typeface="+mn-ea"/>
              </a:rPr>
              <a:t>✅</a:t>
            </a:r>
            <a:r>
              <a:rPr lang="zh-CN" altLang="en-US" sz="2000" dirty="0">
                <a:latin typeface="Times New Roman" panose="02020603050405020304" pitchFamily="18" charset="0"/>
                <a:ea typeface="黑体" panose="02010609060101010101" pitchFamily="49" charset="-122"/>
              </a:rPr>
              <a:t>成功得到内核</a:t>
            </a:r>
            <a:r>
              <a:rPr lang="zh-CN" altLang="en-US" sz="2000" dirty="0">
                <a:latin typeface="Times New Roman" panose="02020603050405020304" pitchFamily="18" charset="0"/>
                <a:ea typeface="黑体" panose="02010609060101010101" pitchFamily="49" charset="-122"/>
              </a:rPr>
              <a:t>映像</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sym typeface="+mn-ea"/>
              </a:rPr>
              <a:t>✅</a:t>
            </a:r>
            <a:r>
              <a:rPr lang="zh-CN" altLang="en-US" sz="2000" dirty="0">
                <a:latin typeface="Times New Roman" panose="02020603050405020304" pitchFamily="18" charset="0"/>
                <a:ea typeface="黑体" panose="02010609060101010101" pitchFamily="49" charset="-122"/>
              </a:rPr>
              <a:t>启动项正确显示出</a:t>
            </a:r>
            <a:r>
              <a:rPr lang="en-US" altLang="zh-CN" sz="2000" dirty="0">
                <a:latin typeface="Times New Roman" panose="02020603050405020304" pitchFamily="18" charset="0"/>
                <a:ea typeface="黑体" panose="02010609060101010101" pitchFamily="49" charset="-122"/>
              </a:rPr>
              <a:t>4.19</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sym typeface="Arial" panose="020B0604020202020204" pitchFamily="34" charset="0"/>
              </a:rPr>
              <a:t>尝试</a:t>
            </a:r>
            <a:r>
              <a:rPr lang="en-US" altLang="zh-CN" dirty="0">
                <a:sym typeface="Arial" panose="020B0604020202020204" pitchFamily="34" charset="0"/>
              </a:rPr>
              <a:t>1</a:t>
            </a:r>
            <a:endParaRPr lang="en-US" altLang="zh-CN" dirty="0">
              <a:sym typeface="Arial" panose="020B0604020202020204" pitchFamily="34" charset="0"/>
            </a:endParaRPr>
          </a:p>
        </p:txBody>
      </p:sp>
      <p:pic>
        <p:nvPicPr>
          <p:cNvPr id="2" name="图片 1" descr="/private/var/folders/9n/b14bz_x943zcpvgvy9jtsm880000gn/T/com.kingsoft.wpsoffice.mac/picturecompress_20230923111824/output_1.pngoutput_1"/>
          <p:cNvPicPr>
            <a:picLocks noChangeAspect="1"/>
          </p:cNvPicPr>
          <p:nvPr/>
        </p:nvPicPr>
        <p:blipFill>
          <a:blip r:embed="rId1"/>
          <a:stretch>
            <a:fillRect/>
          </a:stretch>
        </p:blipFill>
        <p:spPr>
          <a:xfrm>
            <a:off x="4786630" y="1744980"/>
            <a:ext cx="6925310" cy="3932555"/>
          </a:xfrm>
          <a:prstGeom prst="rect">
            <a:avLst/>
          </a:prstGeom>
        </p:spPr>
      </p:pic>
      <p:sp>
        <p:nvSpPr>
          <p:cNvPr id="6" name="文本框 5"/>
          <p:cNvSpPr txBox="1"/>
          <p:nvPr/>
        </p:nvSpPr>
        <p:spPr>
          <a:xfrm>
            <a:off x="328295" y="1080135"/>
            <a:ext cx="4243705" cy="5262245"/>
          </a:xfrm>
          <a:prstGeom prst="rect">
            <a:avLst/>
          </a:prstGeom>
          <a:noFill/>
        </p:spPr>
        <p:txBody>
          <a:bodyPr wrap="square" rtlCol="0">
            <a:spAutoFit/>
          </a:bodyPr>
          <a:p>
            <a:pPr>
              <a:lnSpc>
                <a:spcPct val="120000"/>
              </a:lnSpc>
            </a:pPr>
            <a:r>
              <a:rPr lang="zh-CN" altLang="en-US" sz="2000" dirty="0">
                <a:latin typeface="Times New Roman" panose="02020603050405020304" pitchFamily="18" charset="0"/>
                <a:ea typeface="黑体" panose="02010609060101010101" pitchFamily="49" charset="-122"/>
              </a:rPr>
              <a:t>步骤：（</a:t>
            </a:r>
            <a:r>
              <a:rPr lang="zh-CN" altLang="en-US" sz="2000" dirty="0">
                <a:latin typeface="Times New Roman" panose="02020603050405020304" pitchFamily="18" charset="0"/>
                <a:ea typeface="黑体" panose="02010609060101010101" pitchFamily="49" charset="-122"/>
              </a:rPr>
              <a:t>续）</a:t>
            </a:r>
            <a:endParaRPr lang="en-US" altLang="zh-CN"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启动失败，显示没有找到文件系统</a:t>
            </a:r>
            <a:r>
              <a:rPr lang="zh-CN" altLang="en-US" sz="2000" dirty="0">
                <a:latin typeface="Times New Roman" panose="02020603050405020304" pitchFamily="18" charset="0"/>
                <a:ea typeface="黑体" panose="02010609060101010101" pitchFamily="49" charset="-122"/>
              </a:rPr>
              <a:t>挂载设备</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rPr>
              <a:t>问题排查：</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1</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rootdelay</a:t>
            </a:r>
            <a:r>
              <a:rPr lang="zh-CN" altLang="en-US" sz="2000" dirty="0">
                <a:latin typeface="Times New Roman" panose="02020603050405020304" pitchFamily="18" charset="0"/>
                <a:ea typeface="黑体" panose="02010609060101010101" pitchFamily="49" charset="-122"/>
              </a:rPr>
              <a:t>设置时间过短</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sym typeface="+mn-ea"/>
              </a:rPr>
              <a:t>❌</a:t>
            </a:r>
            <a:r>
              <a:rPr lang="en-US" altLang="zh-CN" sz="2000" dirty="0">
                <a:latin typeface="Times New Roman" panose="02020603050405020304" pitchFamily="18" charset="0"/>
                <a:ea typeface="黑体" panose="02010609060101010101" pitchFamily="49" charset="-122"/>
                <a:sym typeface="+mn-ea"/>
              </a:rPr>
              <a:t> </a:t>
            </a:r>
            <a:r>
              <a:rPr lang="zh-CN" altLang="en-US" sz="2000" dirty="0">
                <a:latin typeface="Times New Roman" panose="02020603050405020304" pitchFamily="18" charset="0"/>
                <a:ea typeface="黑体" panose="02010609060101010101" pitchFamily="49" charset="-122"/>
              </a:rPr>
              <a:t>修改</a:t>
            </a:r>
            <a:r>
              <a:rPr lang="en-US" altLang="zh-CN" sz="2000" dirty="0">
                <a:latin typeface="Times New Roman" panose="02020603050405020304" pitchFamily="18" charset="0"/>
                <a:ea typeface="黑体" panose="02010609060101010101" pitchFamily="49" charset="-122"/>
              </a:rPr>
              <a:t>/proc/cmdline的boot</a:t>
            </a:r>
            <a:r>
              <a:rPr lang="zh-CN" altLang="en-US" sz="2000" dirty="0">
                <a:latin typeface="Times New Roman" panose="02020603050405020304" pitchFamily="18" charset="0"/>
                <a:ea typeface="黑体" panose="02010609060101010101" pitchFamily="49" charset="-122"/>
              </a:rPr>
              <a:t>参数</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2</a:t>
            </a:r>
            <a:r>
              <a:rPr lang="zh-CN" altLang="en-US" sz="2000" dirty="0">
                <a:latin typeface="Times New Roman" panose="02020603050405020304" pitchFamily="18" charset="0"/>
                <a:ea typeface="黑体" panose="02010609060101010101" pitchFamily="49" charset="-122"/>
              </a:rPr>
              <a:t>）不存在对应的挂载点</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sym typeface="+mn-ea"/>
              </a:rPr>
              <a:t>❌</a:t>
            </a:r>
            <a:r>
              <a:rPr lang="en-US" altLang="zh-CN" sz="2000" dirty="0">
                <a:latin typeface="Times New Roman" panose="02020603050405020304" pitchFamily="18" charset="0"/>
                <a:ea typeface="黑体" panose="02010609060101010101" pitchFamily="49" charset="-122"/>
                <a:sym typeface="+mn-ea"/>
              </a:rPr>
              <a:t> </a:t>
            </a:r>
            <a:r>
              <a:rPr lang="zh-CN" altLang="en-US" sz="2000" dirty="0">
                <a:latin typeface="Times New Roman" panose="02020603050405020304" pitchFamily="18" charset="0"/>
                <a:ea typeface="黑体" panose="02010609060101010101" pitchFamily="49" charset="-122"/>
                <a:sym typeface="+mn-ea"/>
              </a:rPr>
              <a:t>在/etc/fstab下</a:t>
            </a:r>
            <a:r>
              <a:rPr lang="zh-CN" altLang="en-US" sz="2000" dirty="0">
                <a:latin typeface="Times New Roman" panose="02020603050405020304" pitchFamily="18" charset="0"/>
                <a:ea typeface="黑体" panose="02010609060101010101" pitchFamily="49" charset="-122"/>
                <a:sym typeface="+mn-ea"/>
              </a:rPr>
              <a:t>确定对应的</a:t>
            </a:r>
            <a:r>
              <a:rPr lang="en-US" altLang="zh-CN" sz="2000" dirty="0">
                <a:latin typeface="Times New Roman" panose="02020603050405020304" pitchFamily="18" charset="0"/>
                <a:ea typeface="黑体" panose="02010609060101010101" pitchFamily="49" charset="-122"/>
                <a:sym typeface="+mn-ea"/>
              </a:rPr>
              <a:t>UUID</a:t>
            </a:r>
            <a:r>
              <a:rPr lang="zh-CN" altLang="en-US" sz="2000" dirty="0">
                <a:latin typeface="Times New Roman" panose="02020603050405020304" pitchFamily="18" charset="0"/>
                <a:ea typeface="黑体" panose="02010609060101010101" pitchFamily="49" charset="-122"/>
                <a:sym typeface="+mn-ea"/>
              </a:rPr>
              <a:t>是存在的</a:t>
            </a:r>
            <a:endParaRPr lang="zh-CN" altLang="en-US" sz="2000" dirty="0">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sym typeface="Arial" panose="020B0604020202020204" pitchFamily="34" charset="0"/>
              </a:rPr>
              <a:t>尝试</a:t>
            </a:r>
            <a:r>
              <a:rPr lang="en-US" altLang="zh-CN" dirty="0">
                <a:sym typeface="Arial" panose="020B0604020202020204" pitchFamily="34" charset="0"/>
              </a:rPr>
              <a:t>2</a:t>
            </a:r>
            <a:endParaRPr lang="en-US" altLang="zh-CN" dirty="0">
              <a:sym typeface="Arial" panose="020B0604020202020204" pitchFamily="34" charset="0"/>
            </a:endParaRPr>
          </a:p>
        </p:txBody>
      </p:sp>
      <p:sp>
        <p:nvSpPr>
          <p:cNvPr id="4" name="文本框 3"/>
          <p:cNvSpPr txBox="1"/>
          <p:nvPr/>
        </p:nvSpPr>
        <p:spPr>
          <a:xfrm>
            <a:off x="443230" y="1369695"/>
            <a:ext cx="9621520" cy="1198880"/>
          </a:xfrm>
          <a:prstGeom prst="rect">
            <a:avLst/>
          </a:prstGeom>
          <a:noFill/>
        </p:spPr>
        <p:txBody>
          <a:bodyPr wrap="square" rtlCol="0">
            <a:spAutoFit/>
          </a:bodyPr>
          <a:p>
            <a:pPr>
              <a:lnSpc>
                <a:spcPct val="120000"/>
              </a:lnSpc>
            </a:pPr>
            <a:r>
              <a:rPr lang="zh-CN" altLang="en-US" sz="2000" dirty="0">
                <a:latin typeface="Times New Roman" panose="02020603050405020304" pitchFamily="18" charset="0"/>
                <a:ea typeface="黑体" panose="02010609060101010101" pitchFamily="49" charset="-122"/>
              </a:rPr>
              <a:t>系统环境：</a:t>
            </a:r>
            <a:endParaRPr lang="en-US" altLang="zh-CN" sz="2000" dirty="0">
              <a:latin typeface="Times New Roman" panose="02020603050405020304" pitchFamily="18" charset="0"/>
              <a:ea typeface="黑体" panose="02010609060101010101" pitchFamily="49" charset="-122"/>
            </a:endParaRPr>
          </a:p>
          <a:p>
            <a:pPr marL="342900" indent="-342900">
              <a:lnSpc>
                <a:spcPct val="120000"/>
              </a:lnSpc>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rPr>
              <a:t>ubuntu 18.04 </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vmware</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342900" indent="-342900">
              <a:lnSpc>
                <a:spcPct val="120000"/>
              </a:lnSpc>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rPr>
              <a:t>qemu</a:t>
            </a:r>
            <a:endParaRPr lang="en-US" altLang="zh-CN" sz="2000" dirty="0">
              <a:latin typeface="Times New Roman" panose="02020603050405020304" pitchFamily="18" charset="0"/>
              <a:ea typeface="黑体" panose="02010609060101010101" pitchFamily="49" charset="-122"/>
            </a:endParaRPr>
          </a:p>
        </p:txBody>
      </p:sp>
      <p:sp>
        <p:nvSpPr>
          <p:cNvPr id="6" name="文本框 5"/>
          <p:cNvSpPr txBox="1"/>
          <p:nvPr/>
        </p:nvSpPr>
        <p:spPr>
          <a:xfrm>
            <a:off x="443230" y="2846705"/>
            <a:ext cx="4243705" cy="3784600"/>
          </a:xfrm>
          <a:prstGeom prst="rect">
            <a:avLst/>
          </a:prstGeom>
          <a:noFill/>
        </p:spPr>
        <p:txBody>
          <a:bodyPr wrap="square" rtlCol="0">
            <a:spAutoFit/>
          </a:bodyPr>
          <a:p>
            <a:pPr>
              <a:lnSpc>
                <a:spcPct val="120000"/>
              </a:lnSpc>
            </a:pPr>
            <a:r>
              <a:rPr lang="zh-CN" altLang="en-US" sz="2000" dirty="0">
                <a:latin typeface="Times New Roman" panose="02020603050405020304" pitchFamily="18" charset="0"/>
                <a:ea typeface="黑体" panose="02010609060101010101" pitchFamily="49" charset="-122"/>
              </a:rPr>
              <a:t>步骤：</a:t>
            </a:r>
            <a:endParaRPr lang="en-US" altLang="zh-CN"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rPr>
              <a:t>✅内核代码编译</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sym typeface="+mn-ea"/>
              </a:rPr>
              <a:t>✅</a:t>
            </a:r>
            <a:r>
              <a:rPr lang="zh-CN" altLang="en-US" sz="2000" dirty="0">
                <a:latin typeface="Times New Roman" panose="02020603050405020304" pitchFamily="18" charset="0"/>
                <a:ea typeface="黑体" panose="02010609060101010101" pitchFamily="49" charset="-122"/>
              </a:rPr>
              <a:t>成功得到内核</a:t>
            </a:r>
            <a:r>
              <a:rPr lang="zh-CN" altLang="en-US" sz="2000" dirty="0">
                <a:latin typeface="Times New Roman" panose="02020603050405020304" pitchFamily="18" charset="0"/>
                <a:ea typeface="黑体" panose="02010609060101010101" pitchFamily="49" charset="-122"/>
              </a:rPr>
              <a:t>映像</a:t>
            </a:r>
            <a:endParaRPr lang="zh-CN" altLang="en-US" sz="2000" dirty="0">
              <a:latin typeface="Times New Roman" panose="02020603050405020304" pitchFamily="18" charset="0"/>
              <a:ea typeface="黑体" panose="02010609060101010101" pitchFamily="49" charset="-122"/>
            </a:endParaRPr>
          </a:p>
          <a:p>
            <a:pPr>
              <a:lnSpc>
                <a:spcPct val="120000"/>
              </a:lnSpc>
            </a:pPr>
            <a:endParaRPr lang="zh-CN" altLang="en-US" sz="2000" dirty="0">
              <a:latin typeface="Times New Roman" panose="02020603050405020304" pitchFamily="18" charset="0"/>
              <a:ea typeface="黑体" panose="02010609060101010101" pitchFamily="49" charset="-122"/>
            </a:endParaRPr>
          </a:p>
          <a:p>
            <a:pPr>
              <a:lnSpc>
                <a:spcPct val="120000"/>
              </a:lnSpc>
            </a:pPr>
            <a:r>
              <a:rPr lang="zh-CN" altLang="en-US" sz="2000" dirty="0">
                <a:latin typeface="Times New Roman" panose="02020603050405020304" pitchFamily="18" charset="0"/>
                <a:ea typeface="黑体" panose="02010609060101010101" pitchFamily="49" charset="-122"/>
                <a:sym typeface="+mn-ea"/>
              </a:rPr>
              <a:t>✅创建</a:t>
            </a:r>
            <a:r>
              <a:rPr lang="en-US" altLang="zh-CN" sz="2000" dirty="0">
                <a:latin typeface="Times New Roman" panose="02020603050405020304" pitchFamily="18" charset="0"/>
                <a:ea typeface="黑体" panose="02010609060101010101" pitchFamily="49" charset="-122"/>
                <a:sym typeface="+mn-ea"/>
              </a:rPr>
              <a:t>10G</a:t>
            </a:r>
            <a:r>
              <a:rPr lang="zh-CN" altLang="en-US" sz="2000" dirty="0">
                <a:latin typeface="Times New Roman" panose="02020603050405020304" pitchFamily="18" charset="0"/>
                <a:ea typeface="黑体" panose="02010609060101010101" pitchFamily="49" charset="-122"/>
                <a:sym typeface="+mn-ea"/>
              </a:rPr>
              <a:t>的硬盘镜像文件，格式化为</a:t>
            </a:r>
            <a:r>
              <a:rPr lang="en-US" altLang="zh-CN" sz="2000" dirty="0">
                <a:latin typeface="Times New Roman" panose="02020603050405020304" pitchFamily="18" charset="0"/>
                <a:ea typeface="黑体" panose="02010609060101010101" pitchFamily="49" charset="-122"/>
                <a:sym typeface="+mn-ea"/>
              </a:rPr>
              <a:t>ext4</a:t>
            </a:r>
            <a:r>
              <a:rPr lang="zh-CN" altLang="en-US" sz="2000" dirty="0">
                <a:latin typeface="Times New Roman" panose="02020603050405020304" pitchFamily="18" charset="0"/>
                <a:ea typeface="黑体" panose="02010609060101010101" pitchFamily="49" charset="-122"/>
                <a:sym typeface="+mn-ea"/>
              </a:rPr>
              <a:t>并挂载到文件夹，下载</a:t>
            </a:r>
            <a:r>
              <a:rPr lang="en-US" altLang="zh-CN" sz="2000" dirty="0">
                <a:latin typeface="Times New Roman" panose="02020603050405020304" pitchFamily="18" charset="0"/>
                <a:ea typeface="黑体" panose="02010609060101010101" pitchFamily="49" charset="-122"/>
                <a:sym typeface="+mn-ea"/>
              </a:rPr>
              <a:t>x86</a:t>
            </a:r>
            <a:r>
              <a:rPr lang="zh-CN" altLang="en-US" sz="2000" dirty="0">
                <a:latin typeface="Times New Roman" panose="02020603050405020304" pitchFamily="18" charset="0"/>
                <a:ea typeface="黑体" panose="02010609060101010101" pitchFamily="49" charset="-122"/>
                <a:sym typeface="+mn-ea"/>
              </a:rPr>
              <a:t>的根文件系统镜像解压到</a:t>
            </a:r>
            <a:r>
              <a:rPr lang="zh-CN" altLang="en-US" sz="2000" dirty="0">
                <a:latin typeface="Times New Roman" panose="02020603050405020304" pitchFamily="18" charset="0"/>
                <a:ea typeface="黑体" panose="02010609060101010101" pitchFamily="49" charset="-122"/>
                <a:sym typeface="+mn-ea"/>
              </a:rPr>
              <a:t>文件夹</a:t>
            </a:r>
            <a:endParaRPr lang="zh-CN" altLang="en-US" sz="2000" dirty="0">
              <a:latin typeface="Times New Roman" panose="02020603050405020304" pitchFamily="18" charset="0"/>
              <a:ea typeface="黑体" panose="02010609060101010101" pitchFamily="49" charset="-122"/>
              <a:sym typeface="+mn-ea"/>
            </a:endParaRPr>
          </a:p>
          <a:p>
            <a:pPr>
              <a:lnSpc>
                <a:spcPct val="120000"/>
              </a:lnSpc>
            </a:pPr>
            <a:endParaRPr lang="zh-CN" altLang="en-US" sz="2000" dirty="0">
              <a:latin typeface="Times New Roman" panose="02020603050405020304" pitchFamily="18" charset="0"/>
              <a:ea typeface="黑体" panose="02010609060101010101" pitchFamily="49" charset="-122"/>
              <a:sym typeface="+mn-ea"/>
            </a:endParaRPr>
          </a:p>
          <a:p>
            <a:pPr>
              <a:lnSpc>
                <a:spcPct val="120000"/>
              </a:lnSpc>
            </a:pPr>
            <a:r>
              <a:rPr lang="zh-CN" altLang="en-US" sz="2000" dirty="0">
                <a:latin typeface="Times New Roman" panose="02020603050405020304" pitchFamily="18" charset="0"/>
                <a:ea typeface="黑体" panose="02010609060101010101" pitchFamily="49" charset="-122"/>
                <a:sym typeface="+mn-ea"/>
              </a:rPr>
              <a:t>❌</a:t>
            </a:r>
            <a:r>
              <a:rPr lang="en-US" altLang="zh-CN" sz="2000" dirty="0">
                <a:latin typeface="Times New Roman" panose="02020603050405020304" pitchFamily="18" charset="0"/>
                <a:ea typeface="黑体" panose="02010609060101010101" pitchFamily="49" charset="-122"/>
                <a:sym typeface="+mn-ea"/>
              </a:rPr>
              <a:t> qemu</a:t>
            </a:r>
            <a:r>
              <a:rPr lang="zh-CN" altLang="en-US" sz="2000" dirty="0">
                <a:latin typeface="Times New Roman" panose="02020603050405020304" pitchFamily="18" charset="0"/>
                <a:ea typeface="黑体" panose="02010609060101010101" pitchFamily="49" charset="-122"/>
                <a:sym typeface="+mn-ea"/>
              </a:rPr>
              <a:t>启动内核</a:t>
            </a:r>
            <a:r>
              <a:rPr lang="zh-CN" altLang="en-US" sz="2000" dirty="0">
                <a:latin typeface="Times New Roman" panose="02020603050405020304" pitchFamily="18" charset="0"/>
                <a:ea typeface="黑体" panose="02010609060101010101" pitchFamily="49" charset="-122"/>
                <a:sym typeface="+mn-ea"/>
              </a:rPr>
              <a:t>卡住不动</a:t>
            </a:r>
            <a:endParaRPr lang="zh-CN" altLang="en-US" sz="2000" dirty="0">
              <a:latin typeface="Times New Roman" panose="02020603050405020304" pitchFamily="18" charset="0"/>
              <a:ea typeface="黑体" panose="02010609060101010101" pitchFamily="49" charset="-122"/>
              <a:sym typeface="+mn-ea"/>
            </a:endParaRPr>
          </a:p>
        </p:txBody>
      </p:sp>
      <p:pic>
        <p:nvPicPr>
          <p:cNvPr id="2" name="图片 1"/>
          <p:cNvPicPr>
            <a:picLocks noChangeAspect="1"/>
          </p:cNvPicPr>
          <p:nvPr/>
        </p:nvPicPr>
        <p:blipFill>
          <a:blip r:embed="rId1"/>
          <a:stretch>
            <a:fillRect/>
          </a:stretch>
        </p:blipFill>
        <p:spPr>
          <a:xfrm>
            <a:off x="4832350" y="1671320"/>
            <a:ext cx="6931660" cy="43376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spc="300">
                <a:sym typeface="Arial" panose="020B0604020202020204" pitchFamily="34" charset="0"/>
              </a:rPr>
              <a:t>参考文献</a:t>
            </a:r>
            <a:endParaRPr lang="en-US" altLang="zh-CN" dirty="0">
              <a:sym typeface="Arial" panose="020B0604020202020204" pitchFamily="34" charset="0"/>
            </a:endParaRPr>
          </a:p>
        </p:txBody>
      </p:sp>
      <p:sp>
        <p:nvSpPr>
          <p:cNvPr id="3" name="文本框 2"/>
          <p:cNvSpPr txBox="1"/>
          <p:nvPr/>
        </p:nvSpPr>
        <p:spPr>
          <a:xfrm>
            <a:off x="556895" y="1755775"/>
            <a:ext cx="11391900" cy="1938020"/>
          </a:xfrm>
          <a:prstGeom prst="rect">
            <a:avLst/>
          </a:prstGeom>
          <a:noFill/>
        </p:spPr>
        <p:txBody>
          <a:bodyPr wrap="square" rtlCol="0" anchor="t">
            <a:spAutoFit/>
          </a:bodyPr>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[1] linux 4.19.215 内核编译安装-</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https://blog.csdn.net/github_39657856/article/details/122649932</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[2] 内核文件描述符表的演变-</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https://zhuanlan.zhihu.com/p/34280875</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另，</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尤其感谢</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chatGPT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对本作业遇到问题时的</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耐心指导！</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a:picLocks noChangeAspect="1"/>
          </p:cNvPicPr>
          <p:nvPr/>
        </p:nvPicPr>
        <p:blipFill>
          <a:blip r:embed="rId1"/>
          <a:stretch>
            <a:fillRect/>
          </a:stretch>
        </p:blipFill>
        <p:spPr>
          <a:xfrm>
            <a:off x="0" y="0"/>
            <a:ext cx="12192000" cy="6858000"/>
          </a:xfrm>
          <a:prstGeom prst="rect">
            <a:avLst/>
          </a:prstGeom>
        </p:spPr>
      </p:pic>
      <p:grpSp>
        <p:nvGrpSpPr>
          <p:cNvPr id="5" name="组合 4"/>
          <p:cNvGrpSpPr/>
          <p:nvPr/>
        </p:nvGrpSpPr>
        <p:grpSpPr>
          <a:xfrm>
            <a:off x="5583428" y="1571543"/>
            <a:ext cx="2136277" cy="157242"/>
            <a:chOff x="4616246" y="3878362"/>
            <a:chExt cx="5571416" cy="410087"/>
          </a:xfrm>
          <a:solidFill>
            <a:schemeClr val="tx1">
              <a:alpha val="80000"/>
            </a:schemeClr>
          </a:solidFill>
        </p:grpSpPr>
        <p:sp>
          <p:nvSpPr>
            <p:cNvPr id="4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组合 5"/>
          <p:cNvGrpSpPr/>
          <p:nvPr/>
        </p:nvGrpSpPr>
        <p:grpSpPr>
          <a:xfrm>
            <a:off x="5579742" y="870097"/>
            <a:ext cx="2144877" cy="612998"/>
            <a:chOff x="4606634" y="2048989"/>
            <a:chExt cx="5593843" cy="1598699"/>
          </a:xfrm>
          <a:solidFill>
            <a:schemeClr val="accent1">
              <a:alpha val="80000"/>
            </a:schemeClr>
          </a:solidFill>
        </p:grpSpPr>
        <p:sp>
          <p:nvSpPr>
            <p:cNvPr id="3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4467381" y="802424"/>
            <a:ext cx="960649" cy="958410"/>
            <a:chOff x="2105799" y="20055838"/>
            <a:chExt cx="6748090" cy="6732363"/>
          </a:xfrm>
          <a:solidFill>
            <a:schemeClr val="accent1">
              <a:alpha val="80000"/>
            </a:schemeClr>
          </a:solidFill>
        </p:grpSpPr>
        <p:sp>
          <p:nvSpPr>
            <p:cNvPr id="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矩形 62"/>
          <p:cNvSpPr/>
          <p:nvPr/>
        </p:nvSpPr>
        <p:spPr>
          <a:xfrm>
            <a:off x="5763361" y="4870019"/>
            <a:ext cx="665278" cy="45720"/>
          </a:xfrm>
          <a:prstGeom prst="rect">
            <a:avLst/>
          </a:prstGeom>
          <a:solidFill>
            <a:srgbClr val="9A000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1454149" y="2788478"/>
            <a:ext cx="9347200"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谢谢大家</a:t>
            </a:r>
            <a:endParaRPr kumimoji="0" lang="zh-CN" altLang="en-US" sz="40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矩形 67"/>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文本框 60"/>
          <p:cNvSpPr txBox="1"/>
          <p:nvPr/>
        </p:nvSpPr>
        <p:spPr>
          <a:xfrm>
            <a:off x="3099924" y="5131060"/>
            <a:ext cx="6041617" cy="398780"/>
          </a:xfrm>
          <a:prstGeom prst="rect">
            <a:avLst/>
          </a:prstGeom>
          <a:noFill/>
        </p:spPr>
        <p:txBody>
          <a:bodyPr wrap="square" rtlCol="0">
            <a:spAutoFit/>
          </a:bodyPr>
          <a:p>
            <a:r>
              <a:rPr lang="zh-CN" altLang="en-US" sz="2000" dirty="0">
                <a:solidFill>
                  <a:srgbClr val="222A35"/>
                </a:solidFill>
                <a:latin typeface="黑体" panose="02010609060101010101" pitchFamily="49" charset="-122"/>
                <a:ea typeface="黑体" panose="02010609060101010101" pitchFamily="49" charset="-122"/>
                <a:cs typeface="+mn-ea"/>
                <a:sym typeface="Arial" panose="020B0604020202020204" pitchFamily="34" charset="0"/>
              </a:rPr>
              <a:t>第二组：</a:t>
            </a:r>
            <a:endParaRPr lang="zh-CN" altLang="en-US" sz="2000" dirty="0">
              <a:solidFill>
                <a:srgbClr val="222A35"/>
              </a:solidFill>
              <a:latin typeface="黑体" panose="02010609060101010101" pitchFamily="49" charset="-122"/>
              <a:ea typeface="黑体" panose="02010609060101010101" pitchFamily="49" charset="-122"/>
              <a:cs typeface="+mn-ea"/>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4930" y="2961840"/>
            <a:ext cx="8393797" cy="923330"/>
          </a:xfrm>
          <a:prstGeom prst="rect">
            <a:avLst/>
          </a:prstGeom>
          <a:noFill/>
        </p:spPr>
        <p:txBody>
          <a:bodyPr wrap="square" rtlCol="0">
            <a:spAutoFit/>
          </a:bodyPr>
          <a:lstStyle/>
          <a:p>
            <a:pPr lvl="0" algn="dist">
              <a:defRPr/>
            </a:pPr>
            <a:r>
              <a:rPr lang="en-US" altLang="zh-CN" sz="54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Linux 4.19</a:t>
            </a:r>
            <a:r>
              <a:rPr lang="zh-CN" altLang="en-US" sz="54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整体代码结构</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Linux 4.19</a:t>
            </a:r>
            <a:r>
              <a:rPr lang="zh-CN" altLang="en-US" dirty="0">
                <a:sym typeface="Arial" panose="020B0604020202020204" pitchFamily="34" charset="0"/>
              </a:rPr>
              <a:t>代码结构</a:t>
            </a:r>
            <a:r>
              <a:rPr lang="en-US" altLang="zh-CN" dirty="0">
                <a:sym typeface="Arial" panose="020B0604020202020204" pitchFamily="34" charset="0"/>
              </a:rPr>
              <a:t>——</a:t>
            </a:r>
            <a:r>
              <a:rPr lang="zh-CN" altLang="en-US" dirty="0">
                <a:sym typeface="Arial" panose="020B0604020202020204" pitchFamily="34" charset="0"/>
              </a:rPr>
              <a:t>文件重点结构</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1" name="圆角矩形 10"/>
          <p:cNvSpPr/>
          <p:nvPr/>
        </p:nvSpPr>
        <p:spPr>
          <a:xfrm>
            <a:off x="98217" y="3265733"/>
            <a:ext cx="1623848" cy="630621"/>
          </a:xfrm>
          <a:prstGeom prst="roundRect">
            <a:avLst/>
          </a:prstGeom>
          <a:solidFill>
            <a:schemeClr val="accent4">
              <a:lumMod val="90000"/>
              <a:alpha val="56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Linux core</a:t>
            </a:r>
            <a:endParaRPr kumimoji="1" lang="zh-CN" alt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圆角矩形 11"/>
          <p:cNvSpPr/>
          <p:nvPr/>
        </p:nvSpPr>
        <p:spPr>
          <a:xfrm>
            <a:off x="2694763" y="4586473"/>
            <a:ext cx="1623848" cy="630621"/>
          </a:xfrm>
          <a:prstGeom prst="roundRect">
            <a:avLst/>
          </a:prstGeom>
          <a:solidFill>
            <a:srgbClr val="C1E1C3">
              <a:alpha val="5568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/fs</a:t>
            </a:r>
            <a:endParaRPr kumimoji="1" lang="zh-CN" alt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 name="圆角矩形 12"/>
          <p:cNvSpPr/>
          <p:nvPr/>
        </p:nvSpPr>
        <p:spPr>
          <a:xfrm>
            <a:off x="5148211" y="3659393"/>
            <a:ext cx="1623848" cy="630621"/>
          </a:xfrm>
          <a:prstGeom prst="roundRect">
            <a:avLst/>
          </a:prstGeom>
          <a:solidFill>
            <a:srgbClr val="C1E1C3">
              <a:alpha val="5568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u="sng"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inode.c</a:t>
            </a:r>
            <a:endParaRPr kumimoji="1" lang="zh-CN" altLang="en-US" sz="2400" b="1"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 name="圆角矩形 13"/>
          <p:cNvSpPr/>
          <p:nvPr/>
        </p:nvSpPr>
        <p:spPr>
          <a:xfrm>
            <a:off x="5148211" y="4579236"/>
            <a:ext cx="1623848" cy="630621"/>
          </a:xfrm>
          <a:prstGeom prst="roundRect">
            <a:avLst/>
          </a:prstGeom>
          <a:solidFill>
            <a:srgbClr val="C1E1C3">
              <a:alpha val="5568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kumimoji="1" lang="en-US" altLang="zh-CN"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ceph</a:t>
            </a:r>
            <a:endParaRPr kumimoji="1" lang="en-US" altLang="zh-CN"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 name="圆角矩形 14"/>
          <p:cNvSpPr/>
          <p:nvPr/>
        </p:nvSpPr>
        <p:spPr>
          <a:xfrm>
            <a:off x="5148211" y="5499079"/>
            <a:ext cx="1623848" cy="630621"/>
          </a:xfrm>
          <a:prstGeom prst="roundRect">
            <a:avLst/>
          </a:prstGeom>
          <a:solidFill>
            <a:srgbClr val="C1E1C3">
              <a:alpha val="5568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/ext2</a:t>
            </a:r>
            <a:endParaRPr kumimoji="1" lang="en-US" altLang="zh-CN"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6" name="圆角矩形 15"/>
          <p:cNvSpPr/>
          <p:nvPr/>
        </p:nvSpPr>
        <p:spPr>
          <a:xfrm>
            <a:off x="7581034" y="4579235"/>
            <a:ext cx="1623848" cy="630621"/>
          </a:xfrm>
          <a:prstGeom prst="roundRect">
            <a:avLst/>
          </a:prstGeom>
          <a:solidFill>
            <a:srgbClr val="C1E1C3">
              <a:alpha val="5568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u="sng"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inode.c</a:t>
            </a:r>
            <a:endParaRPr kumimoji="1" lang="en-US" altLang="zh-CN" sz="2400" b="1"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7" name="圆角矩形 16"/>
          <p:cNvSpPr/>
          <p:nvPr/>
        </p:nvSpPr>
        <p:spPr>
          <a:xfrm>
            <a:off x="7581034" y="5499078"/>
            <a:ext cx="1623848" cy="630621"/>
          </a:xfrm>
          <a:prstGeom prst="roundRect">
            <a:avLst/>
          </a:prstGeom>
          <a:solidFill>
            <a:srgbClr val="C1E1C3">
              <a:alpha val="5568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u="sng"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inode.c</a:t>
            </a:r>
            <a:endParaRPr kumimoji="1" lang="en-US" altLang="zh-CN" sz="2400" b="1"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8" name="圆角矩形 17"/>
          <p:cNvSpPr/>
          <p:nvPr/>
        </p:nvSpPr>
        <p:spPr>
          <a:xfrm>
            <a:off x="2694763" y="2044834"/>
            <a:ext cx="1623848" cy="630621"/>
          </a:xfrm>
          <a:prstGeom prst="roundRect">
            <a:avLst/>
          </a:prstGeom>
          <a:solidFill>
            <a:srgbClr val="FFAC82">
              <a:alpha val="55686"/>
            </a:srgbClr>
          </a:solidFill>
          <a:ln>
            <a:solidFill>
              <a:srgbClr val="C08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/include</a:t>
            </a:r>
            <a:endParaRPr kumimoji="1" lang="zh-CN" alt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9" name="矩形 18"/>
          <p:cNvSpPr/>
          <p:nvPr/>
        </p:nvSpPr>
        <p:spPr>
          <a:xfrm>
            <a:off x="2218514" y="2770435"/>
            <a:ext cx="2576346" cy="369332"/>
          </a:xfrm>
          <a:prstGeom prst="rect">
            <a:avLst/>
          </a:prstGeom>
        </p:spPr>
        <p:txBody>
          <a:bodyPr wrap="none">
            <a:spAutoFit/>
          </a:bodyPr>
          <a:lstStyle/>
          <a:p>
            <a:pPr algn="ctr"/>
            <a:r>
              <a:rPr kumimoji="1" lang="en-US" altLang="zh-CN" dirty="0">
                <a:latin typeface="Times New Roman" panose="02020603050405020304" pitchFamily="18" charset="0"/>
                <a:ea typeface="Times New Roman" panose="02020603050405020304" pitchFamily="18" charset="0"/>
                <a:cs typeface="Times New Roman" panose="02020603050405020304" pitchFamily="18" charset="0"/>
              </a:rPr>
              <a:t>Public </a:t>
            </a:r>
            <a:r>
              <a:rPr kumimoji="1" lang="en-US" altLang="zh-CN" dirty="0" err="1">
                <a:latin typeface="Times New Roman" panose="02020603050405020304" pitchFamily="18" charset="0"/>
                <a:ea typeface="Times New Roman" panose="02020603050405020304" pitchFamily="18" charset="0"/>
                <a:cs typeface="Times New Roman" panose="02020603050405020304" pitchFamily="18" charset="0"/>
              </a:rPr>
              <a:t>Struct</a:t>
            </a:r>
            <a:r>
              <a:rPr kumimoji="1" lang="en-US" altLang="zh-CN" dirty="0">
                <a:latin typeface="Times New Roman" panose="02020603050405020304" pitchFamily="18" charset="0"/>
                <a:ea typeface="Times New Roman" panose="02020603050405020304" pitchFamily="18" charset="0"/>
                <a:cs typeface="Times New Roman" panose="02020603050405020304" pitchFamily="18" charset="0"/>
              </a:rPr>
              <a:t> &amp; Prototype</a:t>
            </a:r>
            <a:endParaRPr kumimoji="1" lang="zh-CN" altLang="en-US"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1" name="圆角矩形 20"/>
          <p:cNvSpPr/>
          <p:nvPr/>
        </p:nvSpPr>
        <p:spPr>
          <a:xfrm>
            <a:off x="5148211" y="2035258"/>
            <a:ext cx="1623848" cy="630621"/>
          </a:xfrm>
          <a:prstGeom prst="roundRect">
            <a:avLst/>
          </a:prstGeom>
          <a:solidFill>
            <a:srgbClr val="FFAC82">
              <a:alpha val="55686"/>
            </a:srgbClr>
          </a:solidFill>
          <a:ln>
            <a:solidFill>
              <a:srgbClr val="C08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kumimoji="1" lang="en-US" altLang="zh-CN"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linux</a:t>
            </a:r>
            <a:endParaRPr kumimoji="1" lang="zh-CN" alt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2" name="矩形 21"/>
          <p:cNvSpPr/>
          <p:nvPr/>
        </p:nvSpPr>
        <p:spPr>
          <a:xfrm>
            <a:off x="4854704" y="2779860"/>
            <a:ext cx="2210862" cy="369332"/>
          </a:xfrm>
          <a:prstGeom prst="rect">
            <a:avLst/>
          </a:prstGeom>
        </p:spPr>
        <p:txBody>
          <a:bodyPr wrap="none">
            <a:spAutoFit/>
          </a:bodyPr>
          <a:lstStyle/>
          <a:p>
            <a:pPr algn="ctr"/>
            <a:r>
              <a:rPr kumimoji="1" lang="en-US" altLang="zh-CN" dirty="0">
                <a:latin typeface="Times New Roman" panose="02020603050405020304" pitchFamily="18" charset="0"/>
                <a:ea typeface="Times New Roman" panose="02020603050405020304" pitchFamily="18" charset="0"/>
                <a:cs typeface="Times New Roman" panose="02020603050405020304" pitchFamily="18" charset="0"/>
              </a:rPr>
              <a:t>Linux include content</a:t>
            </a:r>
            <a:endParaRPr kumimoji="1" lang="en-US" altLang="zh-CN"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3" name="圆角矩形 22"/>
          <p:cNvSpPr/>
          <p:nvPr/>
        </p:nvSpPr>
        <p:spPr>
          <a:xfrm>
            <a:off x="7587384" y="1332833"/>
            <a:ext cx="1623848" cy="630621"/>
          </a:xfrm>
          <a:prstGeom prst="roundRect">
            <a:avLst/>
          </a:prstGeom>
          <a:solidFill>
            <a:srgbClr val="FFAC82">
              <a:alpha val="55686"/>
            </a:srgbClr>
          </a:solidFill>
          <a:ln>
            <a:solidFill>
              <a:srgbClr val="C08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fs.h</a:t>
            </a:r>
            <a:endParaRPr kumimoji="1" lang="zh-CN" alt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4" name="圆角矩形 23"/>
          <p:cNvSpPr/>
          <p:nvPr/>
        </p:nvSpPr>
        <p:spPr>
          <a:xfrm>
            <a:off x="7581034" y="2045583"/>
            <a:ext cx="1623848" cy="630621"/>
          </a:xfrm>
          <a:prstGeom prst="roundRect">
            <a:avLst/>
          </a:prstGeom>
          <a:solidFill>
            <a:srgbClr val="FFAC82">
              <a:alpha val="55686"/>
            </a:srgbClr>
          </a:solidFill>
          <a:ln>
            <a:solidFill>
              <a:srgbClr val="C08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sched.h</a:t>
            </a:r>
            <a:endParaRPr kumimoji="1" lang="zh-CN" alt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5" name="圆角矩形 24"/>
          <p:cNvSpPr/>
          <p:nvPr/>
        </p:nvSpPr>
        <p:spPr>
          <a:xfrm>
            <a:off x="7587384" y="2754467"/>
            <a:ext cx="1623848" cy="630621"/>
          </a:xfrm>
          <a:prstGeom prst="roundRect">
            <a:avLst/>
          </a:prstGeom>
          <a:solidFill>
            <a:srgbClr val="FFAC82">
              <a:alpha val="55686"/>
            </a:srgbClr>
          </a:solidFill>
          <a:ln>
            <a:solidFill>
              <a:srgbClr val="C08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fdtable.h</a:t>
            </a:r>
            <a:endParaRPr kumimoji="1" lang="zh-CN" alt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27" name="曲线连接符 26"/>
          <p:cNvCxnSpPr>
            <a:stCxn id="11" idx="3"/>
            <a:endCxn id="12" idx="1"/>
          </p:cNvCxnSpPr>
          <p:nvPr/>
        </p:nvCxnSpPr>
        <p:spPr>
          <a:xfrm>
            <a:off x="1722065" y="3581044"/>
            <a:ext cx="972698" cy="1320740"/>
          </a:xfrm>
          <a:prstGeom prst="curvedConnector3">
            <a:avLst/>
          </a:prstGeom>
          <a:ln w="19050">
            <a:solidFill>
              <a:srgbClr val="16487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11" idx="3"/>
            <a:endCxn id="18" idx="1"/>
          </p:cNvCxnSpPr>
          <p:nvPr/>
        </p:nvCxnSpPr>
        <p:spPr>
          <a:xfrm flipV="1">
            <a:off x="1722065" y="2360145"/>
            <a:ext cx="972698" cy="1220899"/>
          </a:xfrm>
          <a:prstGeom prst="curvedConnector3">
            <a:avLst/>
          </a:prstGeom>
          <a:ln w="19050">
            <a:solidFill>
              <a:srgbClr val="16487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18" idx="3"/>
            <a:endCxn id="21" idx="1"/>
          </p:cNvCxnSpPr>
          <p:nvPr/>
        </p:nvCxnSpPr>
        <p:spPr>
          <a:xfrm flipV="1">
            <a:off x="4318611" y="2350569"/>
            <a:ext cx="829600" cy="9576"/>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21" idx="3"/>
            <a:endCxn id="23" idx="1"/>
          </p:cNvCxnSpPr>
          <p:nvPr/>
        </p:nvCxnSpPr>
        <p:spPr>
          <a:xfrm flipV="1">
            <a:off x="6772059" y="1648144"/>
            <a:ext cx="815325" cy="702425"/>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p:cNvCxnSpPr>
            <a:stCxn id="21" idx="3"/>
            <a:endCxn id="24" idx="1"/>
          </p:cNvCxnSpPr>
          <p:nvPr/>
        </p:nvCxnSpPr>
        <p:spPr>
          <a:xfrm>
            <a:off x="6772059" y="2350569"/>
            <a:ext cx="808975" cy="10325"/>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p:cNvCxnSpPr>
            <a:stCxn id="21" idx="3"/>
            <a:endCxn id="25" idx="1"/>
          </p:cNvCxnSpPr>
          <p:nvPr/>
        </p:nvCxnSpPr>
        <p:spPr>
          <a:xfrm>
            <a:off x="6772059" y="2350569"/>
            <a:ext cx="815325" cy="719209"/>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曲线连接符 42"/>
          <p:cNvCxnSpPr>
            <a:stCxn id="12" idx="3"/>
            <a:endCxn id="13" idx="1"/>
          </p:cNvCxnSpPr>
          <p:nvPr/>
        </p:nvCxnSpPr>
        <p:spPr>
          <a:xfrm flipV="1">
            <a:off x="4318611" y="3974704"/>
            <a:ext cx="829600" cy="927080"/>
          </a:xfrm>
          <a:prstGeom prst="curvedConnector3">
            <a:avLst/>
          </a:prstGeom>
          <a:ln w="19050">
            <a:solidFill>
              <a:srgbClr val="145618"/>
            </a:solidFill>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45"/>
          <p:cNvCxnSpPr>
            <a:stCxn id="12" idx="3"/>
            <a:endCxn id="14" idx="1"/>
          </p:cNvCxnSpPr>
          <p:nvPr/>
        </p:nvCxnSpPr>
        <p:spPr>
          <a:xfrm flipV="1">
            <a:off x="4318611" y="4894547"/>
            <a:ext cx="829600" cy="7237"/>
          </a:xfrm>
          <a:prstGeom prst="curvedConnector3">
            <a:avLst/>
          </a:prstGeom>
          <a:ln w="19050">
            <a:solidFill>
              <a:srgbClr val="145618"/>
            </a:solidFill>
            <a:tailEnd type="triangle"/>
          </a:ln>
        </p:spPr>
        <p:style>
          <a:lnRef idx="1">
            <a:schemeClr val="accent1"/>
          </a:lnRef>
          <a:fillRef idx="0">
            <a:schemeClr val="accent1"/>
          </a:fillRef>
          <a:effectRef idx="0">
            <a:schemeClr val="accent1"/>
          </a:effectRef>
          <a:fontRef idx="minor">
            <a:schemeClr val="tx1"/>
          </a:fontRef>
        </p:style>
      </p:cxnSp>
      <p:cxnSp>
        <p:nvCxnSpPr>
          <p:cNvPr id="49" name="曲线连接符 48"/>
          <p:cNvCxnSpPr>
            <a:stCxn id="12" idx="3"/>
            <a:endCxn id="15" idx="1"/>
          </p:cNvCxnSpPr>
          <p:nvPr/>
        </p:nvCxnSpPr>
        <p:spPr>
          <a:xfrm>
            <a:off x="4318611" y="4901784"/>
            <a:ext cx="829600" cy="912606"/>
          </a:xfrm>
          <a:prstGeom prst="curvedConnector3">
            <a:avLst/>
          </a:prstGeom>
          <a:ln w="19050">
            <a:solidFill>
              <a:srgbClr val="14561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曲线连接符 51"/>
          <p:cNvCxnSpPr>
            <a:stCxn id="14" idx="3"/>
            <a:endCxn id="16" idx="1"/>
          </p:cNvCxnSpPr>
          <p:nvPr/>
        </p:nvCxnSpPr>
        <p:spPr>
          <a:xfrm flipV="1">
            <a:off x="6772059" y="4894546"/>
            <a:ext cx="808975" cy="1"/>
          </a:xfrm>
          <a:prstGeom prst="curvedConnector3">
            <a:avLst/>
          </a:prstGeom>
          <a:ln w="19050">
            <a:solidFill>
              <a:srgbClr val="145618"/>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p:cNvCxnSpPr>
            <a:stCxn id="15" idx="3"/>
            <a:endCxn id="17" idx="1"/>
          </p:cNvCxnSpPr>
          <p:nvPr/>
        </p:nvCxnSpPr>
        <p:spPr>
          <a:xfrm flipV="1">
            <a:off x="6772059" y="5814389"/>
            <a:ext cx="808975" cy="1"/>
          </a:xfrm>
          <a:prstGeom prst="curvedConnector3">
            <a:avLst/>
          </a:prstGeom>
          <a:ln w="19050">
            <a:solidFill>
              <a:srgbClr val="145618"/>
            </a:solidFill>
            <a:tailEnd type="triangle"/>
          </a:ln>
        </p:spPr>
        <p:style>
          <a:lnRef idx="1">
            <a:schemeClr val="accent1"/>
          </a:lnRef>
          <a:fillRef idx="0">
            <a:schemeClr val="accent1"/>
          </a:fillRef>
          <a:effectRef idx="0">
            <a:schemeClr val="accent1"/>
          </a:effectRef>
          <a:fontRef idx="minor">
            <a:schemeClr val="tx1"/>
          </a:fontRef>
        </p:style>
      </p:cxnSp>
      <p:sp>
        <p:nvSpPr>
          <p:cNvPr id="34" name="圆角矩形 22"/>
          <p:cNvSpPr/>
          <p:nvPr/>
        </p:nvSpPr>
        <p:spPr>
          <a:xfrm>
            <a:off x="9726700" y="926963"/>
            <a:ext cx="1839114" cy="630621"/>
          </a:xfrm>
          <a:prstGeom prst="roundRect">
            <a:avLst/>
          </a:prstGeom>
          <a:solidFill>
            <a:srgbClr val="FFAC82">
              <a:alpha val="55686"/>
            </a:srgbClr>
          </a:solidFill>
          <a:ln>
            <a:solidFill>
              <a:srgbClr val="C08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struct </a:t>
            </a:r>
            <a:r>
              <a:rPr kumimoji="1" lang="en-US" altLang="zh-CN"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inode</a:t>
            </a:r>
            <a:r>
              <a:rPr kumimoji="1" lang="en-US" altLang="zh-CN" sz="2400" b="1"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kumimoji="1" lang="zh-CN" altLang="en-US" sz="2400" b="1"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7" name="圆角矩形 22"/>
          <p:cNvSpPr/>
          <p:nvPr/>
        </p:nvSpPr>
        <p:spPr>
          <a:xfrm>
            <a:off x="9726700" y="1717595"/>
            <a:ext cx="1839114" cy="630621"/>
          </a:xfrm>
          <a:prstGeom prst="roundRect">
            <a:avLst/>
          </a:prstGeom>
          <a:solidFill>
            <a:srgbClr val="FFAC82">
              <a:alpha val="55686"/>
            </a:srgbClr>
          </a:solidFill>
          <a:ln>
            <a:solidFill>
              <a:srgbClr val="C08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struct file</a:t>
            </a:r>
            <a:endParaRPr kumimoji="1" lang="zh-CN" alt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28" name="连接符: 曲线 27"/>
          <p:cNvCxnSpPr>
            <a:stCxn id="23" idx="3"/>
            <a:endCxn id="37" idx="1"/>
          </p:cNvCxnSpPr>
          <p:nvPr/>
        </p:nvCxnSpPr>
        <p:spPr>
          <a:xfrm>
            <a:off x="9211232" y="1648144"/>
            <a:ext cx="515468" cy="384762"/>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连接符: 曲线 30"/>
          <p:cNvCxnSpPr>
            <a:stCxn id="23" idx="3"/>
            <a:endCxn id="34" idx="1"/>
          </p:cNvCxnSpPr>
          <p:nvPr/>
        </p:nvCxnSpPr>
        <p:spPr>
          <a:xfrm flipV="1">
            <a:off x="9211232" y="1242274"/>
            <a:ext cx="515468" cy="40587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圆角矩形 22"/>
          <p:cNvSpPr/>
          <p:nvPr/>
        </p:nvSpPr>
        <p:spPr>
          <a:xfrm>
            <a:off x="9448979" y="2754466"/>
            <a:ext cx="2644804" cy="630621"/>
          </a:xfrm>
          <a:prstGeom prst="roundRect">
            <a:avLst/>
          </a:prstGeom>
          <a:solidFill>
            <a:srgbClr val="FFAC82">
              <a:alpha val="55686"/>
            </a:srgbClr>
          </a:solidFill>
          <a:ln>
            <a:solidFill>
              <a:srgbClr val="C08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000000"/>
                </a:solidFill>
                <a:latin typeface="Times New Roman" panose="02020603050405020304" pitchFamily="18" charset="0"/>
                <a:ea typeface="黑体" panose="02010609060101010101" pitchFamily="49" charset="-122"/>
              </a:rPr>
              <a:t>struct </a:t>
            </a:r>
            <a:r>
              <a:rPr lang="en-US" altLang="zh-CN" sz="2400" b="1" dirty="0" err="1">
                <a:solidFill>
                  <a:srgbClr val="000000"/>
                </a:solidFill>
                <a:latin typeface="Times New Roman" panose="02020603050405020304" pitchFamily="18" charset="0"/>
                <a:ea typeface="黑体" panose="02010609060101010101" pitchFamily="49" charset="-122"/>
              </a:rPr>
              <a:t>files_struct</a:t>
            </a:r>
            <a:endParaRPr kumimoji="1" lang="zh-CN" alt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38" name="直接箭头连接符 37"/>
          <p:cNvCxnSpPr>
            <a:stCxn id="25" idx="3"/>
            <a:endCxn id="44" idx="1"/>
          </p:cNvCxnSpPr>
          <p:nvPr/>
        </p:nvCxnSpPr>
        <p:spPr>
          <a:xfrm flipV="1">
            <a:off x="9211232" y="3069777"/>
            <a:ext cx="2377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ym typeface="Arial" panose="020B0604020202020204" pitchFamily="34" charset="0"/>
              </a:rPr>
              <a:t>Linux 4.19</a:t>
            </a:r>
            <a:r>
              <a:rPr lang="zh-CN" altLang="en-US" dirty="0">
                <a:sym typeface="Arial" panose="020B0604020202020204" pitchFamily="34" charset="0"/>
              </a:rPr>
              <a:t>代码结构</a:t>
            </a:r>
            <a:r>
              <a:rPr lang="en-US" altLang="zh-CN" dirty="0">
                <a:sym typeface="Arial" panose="020B0604020202020204" pitchFamily="34" charset="0"/>
              </a:rPr>
              <a:t>——</a:t>
            </a:r>
            <a:r>
              <a:rPr lang="zh-CN" altLang="en-US" dirty="0">
                <a:sym typeface="Arial" panose="020B0604020202020204" pitchFamily="34" charset="0"/>
              </a:rPr>
              <a:t>数据结构定义在不同头文件</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2" name="文本框 11"/>
          <p:cNvSpPr txBox="1"/>
          <p:nvPr/>
        </p:nvSpPr>
        <p:spPr>
          <a:xfrm>
            <a:off x="442913" y="1938518"/>
            <a:ext cx="11256543" cy="3900235"/>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2400" dirty="0" err="1">
                <a:latin typeface="Times New Roman" panose="02020603050405020304" pitchFamily="18" charset="0"/>
                <a:ea typeface="黑体" panose="02010609060101010101" pitchFamily="49" charset="-122"/>
              </a:rPr>
              <a:t>inode</a:t>
            </a: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数据结构和 </a:t>
            </a:r>
            <a:r>
              <a:rPr lang="en-US" altLang="zh-CN" sz="2400" dirty="0">
                <a:latin typeface="Times New Roman" panose="02020603050405020304" pitchFamily="18" charset="0"/>
                <a:ea typeface="黑体" panose="02010609060101010101" pitchFamily="49" charset="-122"/>
              </a:rPr>
              <a:t>file </a:t>
            </a:r>
            <a:r>
              <a:rPr lang="zh-CN" altLang="en-US" sz="2400" dirty="0">
                <a:latin typeface="Times New Roman" panose="02020603050405020304" pitchFamily="18" charset="0"/>
                <a:ea typeface="黑体" panose="02010609060101010101" pitchFamily="49" charset="-122"/>
              </a:rPr>
              <a:t>数据结构都定义在 </a:t>
            </a:r>
            <a:r>
              <a:rPr lang="en-US" altLang="zh-CN" sz="2400" dirty="0" err="1">
                <a:latin typeface="Times New Roman" panose="02020603050405020304" pitchFamily="18" charset="0"/>
                <a:ea typeface="黑体" panose="02010609060101010101" pitchFamily="49" charset="-122"/>
              </a:rPr>
              <a:t>fs.h</a:t>
            </a: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头文件中，是因为它们都属于</a:t>
            </a:r>
            <a:r>
              <a:rPr lang="zh-CN" altLang="en-US" sz="2400" b="1" dirty="0">
                <a:latin typeface="Times New Roman" panose="02020603050405020304" pitchFamily="18" charset="0"/>
                <a:ea typeface="黑体" panose="02010609060101010101" pitchFamily="49" charset="-122"/>
              </a:rPr>
              <a:t>文件系统的核心概念</a:t>
            </a:r>
            <a:r>
              <a:rPr lang="zh-CN" altLang="en-US" sz="2400" dirty="0">
                <a:latin typeface="Times New Roman" panose="02020603050405020304" pitchFamily="18" charset="0"/>
                <a:ea typeface="黑体" panose="02010609060101010101" pitchFamily="49" charset="-122"/>
              </a:rPr>
              <a:t>。</a:t>
            </a:r>
            <a:r>
              <a:rPr lang="en-US" altLang="zh-CN" sz="2400" dirty="0" err="1">
                <a:latin typeface="Times New Roman" panose="02020603050405020304" pitchFamily="18" charset="0"/>
                <a:ea typeface="黑体" panose="02010609060101010101" pitchFamily="49" charset="-122"/>
              </a:rPr>
              <a:t>fs.h</a:t>
            </a: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是文件系统相关的头文件，包含了文件系统的常用函数和数据结构的定义。</a:t>
            </a:r>
            <a:br>
              <a:rPr lang="en-US" altLang="zh-CN" sz="2400" dirty="0">
                <a:latin typeface="Times New Roman" panose="02020603050405020304" pitchFamily="18" charset="0"/>
                <a:ea typeface="黑体" panose="02010609060101010101" pitchFamily="49" charset="-122"/>
              </a:rPr>
            </a:br>
            <a:endParaRPr lang="zh-CN" altLang="en-US" sz="2400" dirty="0">
              <a:latin typeface="Times New Roman" panose="02020603050405020304" pitchFamily="18" charset="0"/>
              <a:ea typeface="黑体" panose="02010609060101010101" pitchFamily="49" charset="-122"/>
            </a:endParaRPr>
          </a:p>
          <a:p>
            <a:pPr marL="342900" indent="-342900">
              <a:lnSpc>
                <a:spcPct val="150000"/>
              </a:lnSpc>
              <a:buFont typeface="Wingdings" panose="05000000000000000000" pitchFamily="2" charset="2"/>
              <a:buChar char="Ø"/>
            </a:pPr>
            <a:r>
              <a:rPr lang="en-US" altLang="zh-CN" sz="2400" dirty="0" err="1">
                <a:latin typeface="Times New Roman" panose="02020603050405020304" pitchFamily="18" charset="0"/>
                <a:ea typeface="黑体" panose="02010609060101010101" pitchFamily="49" charset="-122"/>
              </a:rPr>
              <a:t>files_struct</a:t>
            </a: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数据结构定义在 </a:t>
            </a:r>
            <a:r>
              <a:rPr lang="en-US" altLang="zh-CN" sz="2400" dirty="0" err="1">
                <a:latin typeface="Times New Roman" panose="02020603050405020304" pitchFamily="18" charset="0"/>
                <a:ea typeface="黑体" panose="02010609060101010101" pitchFamily="49" charset="-122"/>
              </a:rPr>
              <a:t>fdtable.h</a:t>
            </a: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头文件中，是因为它是与进程的文件操作直接相关的数据结构。</a:t>
            </a:r>
            <a:r>
              <a:rPr lang="en-US" altLang="zh-CN" sz="2400" dirty="0" err="1">
                <a:latin typeface="Times New Roman" panose="02020603050405020304" pitchFamily="18" charset="0"/>
                <a:ea typeface="黑体" panose="02010609060101010101" pitchFamily="49" charset="-122"/>
              </a:rPr>
              <a:t>fdtable.h</a:t>
            </a: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是与文件描述符表相关的头文件，包含了对文件描述符表的操作函数和数据结构的定义。</a:t>
            </a:r>
            <a:endParaRPr lang="zh-CN" altLang="en-US" sz="2400" dirty="0">
              <a:latin typeface="Times New Roman" panose="02020603050405020304" pitchFamily="18" charset="0"/>
              <a:ea typeface="黑体" panose="02010609060101010101" pitchFamily="49" charset="-122"/>
            </a:endParaRPr>
          </a:p>
        </p:txBody>
      </p:sp>
      <p:sp>
        <p:nvSpPr>
          <p:cNvPr id="3" name="矩形 2"/>
          <p:cNvSpPr/>
          <p:nvPr/>
        </p:nvSpPr>
        <p:spPr>
          <a:xfrm>
            <a:off x="442913" y="1062910"/>
            <a:ext cx="4493538"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不定义在一个头文件中的原因：</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Linux 4.19</a:t>
            </a:r>
            <a:r>
              <a:rPr lang="zh-CN" altLang="en-US" dirty="0">
                <a:sym typeface="Arial" panose="020B0604020202020204" pitchFamily="34" charset="0"/>
              </a:rPr>
              <a:t>代码结构</a:t>
            </a:r>
            <a:r>
              <a:rPr lang="en-US" altLang="zh-CN" dirty="0">
                <a:sym typeface="Arial" panose="020B0604020202020204" pitchFamily="34" charset="0"/>
              </a:rPr>
              <a:t>——/fs</a:t>
            </a:r>
            <a:r>
              <a:rPr lang="zh-CN" altLang="en-US" dirty="0">
                <a:sym typeface="Arial" panose="020B0604020202020204" pitchFamily="34" charset="0"/>
              </a:rPr>
              <a:t>下多个</a:t>
            </a:r>
            <a:r>
              <a:rPr lang="en-US" altLang="zh-CN" dirty="0" err="1">
                <a:sym typeface="Arial" panose="020B0604020202020204" pitchFamily="34" charset="0"/>
              </a:rPr>
              <a:t>inode.c</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18" name="图片 17"/>
          <p:cNvPicPr>
            <a:picLocks noChangeAspect="1"/>
          </p:cNvPicPr>
          <p:nvPr/>
        </p:nvPicPr>
        <p:blipFill>
          <a:blip r:embed="rId1"/>
          <a:stretch>
            <a:fillRect/>
          </a:stretch>
        </p:blipFill>
        <p:spPr>
          <a:xfrm>
            <a:off x="0" y="861087"/>
            <a:ext cx="2802194" cy="5996913"/>
          </a:xfrm>
          <a:prstGeom prst="rect">
            <a:avLst/>
          </a:prstGeom>
        </p:spPr>
      </p:pic>
      <p:pic>
        <p:nvPicPr>
          <p:cNvPr id="19" name="图片 18"/>
          <p:cNvPicPr>
            <a:picLocks noChangeAspect="1"/>
          </p:cNvPicPr>
          <p:nvPr/>
        </p:nvPicPr>
        <p:blipFill>
          <a:blip r:embed="rId2"/>
          <a:stretch>
            <a:fillRect/>
          </a:stretch>
        </p:blipFill>
        <p:spPr>
          <a:xfrm>
            <a:off x="2802194" y="861087"/>
            <a:ext cx="2907594" cy="5996913"/>
          </a:xfrm>
          <a:prstGeom prst="rect">
            <a:avLst/>
          </a:prstGeom>
        </p:spPr>
      </p:pic>
      <p:pic>
        <p:nvPicPr>
          <p:cNvPr id="20" name="图片 19"/>
          <p:cNvPicPr>
            <a:picLocks noChangeAspect="1"/>
          </p:cNvPicPr>
          <p:nvPr/>
        </p:nvPicPr>
        <p:blipFill>
          <a:blip r:embed="rId3"/>
          <a:stretch>
            <a:fillRect/>
          </a:stretch>
        </p:blipFill>
        <p:spPr>
          <a:xfrm>
            <a:off x="5676203" y="861087"/>
            <a:ext cx="2940895" cy="5996913"/>
          </a:xfrm>
          <a:prstGeom prst="rect">
            <a:avLst/>
          </a:prstGeom>
        </p:spPr>
      </p:pic>
      <p:sp>
        <p:nvSpPr>
          <p:cNvPr id="21" name="文本框 20"/>
          <p:cNvSpPr txBox="1"/>
          <p:nvPr/>
        </p:nvSpPr>
        <p:spPr>
          <a:xfrm>
            <a:off x="8397683" y="2875437"/>
            <a:ext cx="3545274" cy="1200329"/>
          </a:xfrm>
          <a:prstGeom prst="rect">
            <a:avLst/>
          </a:prstGeom>
          <a:noFill/>
        </p:spPr>
        <p:txBody>
          <a:bodyPr wrap="square">
            <a:spAutoFit/>
          </a:bodyPr>
          <a:lstStyle/>
          <a:p>
            <a:pPr marL="342900" marR="0" lvl="0" indent="-342900" defTabSz="914400" eaLnBrk="1" fontAlgn="auto" latinLnBrk="0" hangingPunct="1">
              <a:spcBef>
                <a:spcPts val="0"/>
              </a:spcBef>
              <a:spcAft>
                <a:spcPts val="0"/>
              </a:spcAft>
              <a:buClrTx/>
              <a:buSzTx/>
              <a:buFont typeface="Wingdings" panose="05000000000000000000" pitchFamily="2" charset="2"/>
              <a:buNone/>
              <a:defRPr/>
            </a:pP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fs</a:t>
            </a:r>
            <a:r>
              <a:rPr lang="zh-CN" altLang="en-US" sz="2400" dirty="0">
                <a:latin typeface="Times New Roman" panose="02020603050405020304" pitchFamily="18" charset="0"/>
                <a:ea typeface="黑体" panose="02010609060101010101" pitchFamily="49" charset="-122"/>
              </a:rPr>
              <a:t>下面有多个文件系统，</a:t>
            </a:r>
            <a:endParaRPr lang="en-US" altLang="zh-CN" sz="2400" dirty="0">
              <a:latin typeface="Times New Roman" panose="02020603050405020304" pitchFamily="18" charset="0"/>
              <a:ea typeface="黑体" panose="02010609060101010101" pitchFamily="49" charset="-122"/>
            </a:endParaRPr>
          </a:p>
          <a:p>
            <a:pPr marL="342900" marR="0" lvl="0" indent="-342900" defTabSz="914400" eaLnBrk="1" fontAlgn="auto" latinLnBrk="0" hangingPunct="1">
              <a:spcBef>
                <a:spcPts val="0"/>
              </a:spcBef>
              <a:spcAft>
                <a:spcPts val="0"/>
              </a:spcAft>
              <a:buClrTx/>
              <a:buSzTx/>
              <a:buFont typeface="Wingdings" panose="05000000000000000000" pitchFamily="2" charset="2"/>
              <a:buNone/>
              <a:defRPr/>
            </a:pPr>
            <a:r>
              <a:rPr lang="zh-CN" altLang="en-US" sz="2400" dirty="0">
                <a:latin typeface="Times New Roman" panose="02020603050405020304" pitchFamily="18" charset="0"/>
                <a:ea typeface="黑体" panose="02010609060101010101" pitchFamily="49" charset="-122"/>
              </a:rPr>
              <a:t>    每个文件系统有各自的</a:t>
            </a:r>
            <a:endParaRPr lang="en-US" altLang="zh-CN" sz="2400" dirty="0">
              <a:latin typeface="Times New Roman" panose="02020603050405020304" pitchFamily="18" charset="0"/>
              <a:ea typeface="黑体" panose="02010609060101010101" pitchFamily="49" charset="-122"/>
            </a:endParaRPr>
          </a:p>
          <a:p>
            <a:pPr marL="342900" marR="0" lvl="0" indent="-342900" defTabSz="914400" eaLnBrk="1" fontAlgn="auto" latinLnBrk="0" hangingPunct="1">
              <a:spcBef>
                <a:spcPts val="0"/>
              </a:spcBef>
              <a:spcAft>
                <a:spcPts val="0"/>
              </a:spcAft>
              <a:buClrTx/>
              <a:buSzTx/>
              <a:buFont typeface="Wingdings" panose="05000000000000000000" pitchFamily="2" charset="2"/>
              <a:buNone/>
              <a:defRPr/>
            </a:pPr>
            <a:r>
              <a:rPr lang="zh-CN" altLang="en-US" sz="2400" dirty="0">
                <a:latin typeface="Times New Roman" panose="02020603050405020304" pitchFamily="18" charset="0"/>
                <a:ea typeface="黑体" panose="02010609060101010101" pitchFamily="49" charset="-122"/>
              </a:rPr>
              <a:t>    </a:t>
            </a:r>
            <a:r>
              <a:rPr lang="en-US" altLang="zh-CN" sz="2400" dirty="0" err="1">
                <a:latin typeface="Times New Roman" panose="02020603050405020304" pitchFamily="18" charset="0"/>
                <a:ea typeface="黑体" panose="02010609060101010101" pitchFamily="49" charset="-122"/>
              </a:rPr>
              <a:t>inode</a:t>
            </a:r>
            <a:r>
              <a:rPr lang="zh-CN" altLang="en-US" sz="2400" dirty="0">
                <a:latin typeface="Times New Roman" panose="02020603050405020304" pitchFamily="18" charset="0"/>
                <a:ea typeface="黑体" panose="02010609060101010101" pitchFamily="49" charset="-122"/>
              </a:rPr>
              <a:t>定义</a:t>
            </a:r>
            <a:endParaRPr lang="en-US" altLang="zh-CN" sz="2400" dirty="0">
              <a:latin typeface="Times New Roman" panose="02020603050405020304" pitchFamily="18" charset="0"/>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4930" y="2961840"/>
            <a:ext cx="4713149"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54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数据结构定义</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lang="en-US" altLang="zh-CN" dirty="0" err="1">
                <a:sym typeface="Arial" panose="020B0604020202020204" pitchFamily="34" charset="0"/>
              </a:rPr>
              <a:t>inode</a:t>
            </a:r>
            <a:endParaRPr lang="zh-CN" altLang="en-US" dirty="0">
              <a:sym typeface="Arial" panose="020B0604020202020204" pitchFamily="34" charset="0"/>
            </a:endParaRPr>
          </a:p>
        </p:txBody>
      </p:sp>
      <p:sp>
        <p:nvSpPr>
          <p:cNvPr id="8" name="文本框 7"/>
          <p:cNvSpPr txBox="1"/>
          <p:nvPr/>
        </p:nvSpPr>
        <p:spPr>
          <a:xfrm>
            <a:off x="802640" y="990600"/>
            <a:ext cx="9621520" cy="795667"/>
          </a:xfrm>
          <a:prstGeom prst="rect">
            <a:avLst/>
          </a:prstGeom>
          <a:noFill/>
        </p:spPr>
        <p:txBody>
          <a:bodyPr wrap="square" rtlCol="0">
            <a:spAutoFit/>
          </a:bodyPr>
          <a:lstStyle/>
          <a:p>
            <a:pPr>
              <a:lnSpc>
                <a:spcPct val="120000"/>
              </a:lnSpc>
            </a:pP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在</a:t>
            </a:r>
            <a:r>
              <a:rPr lang="en-US" altLang="zh-CN" sz="2000" dirty="0">
                <a:latin typeface="Times New Roman" panose="02020603050405020304" pitchFamily="18" charset="0"/>
                <a:ea typeface="黑体" panose="02010609060101010101" pitchFamily="49" charset="-122"/>
              </a:rPr>
              <a:t>Linux</a:t>
            </a:r>
            <a:r>
              <a:rPr lang="zh-CN" altLang="en-US" sz="2000" dirty="0">
                <a:latin typeface="Times New Roman" panose="02020603050405020304" pitchFamily="18" charset="0"/>
                <a:ea typeface="黑体" panose="02010609060101010101" pitchFamily="49" charset="-122"/>
              </a:rPr>
              <a:t>内核中，</a:t>
            </a:r>
            <a:r>
              <a:rPr lang="en-US" altLang="zh-CN" sz="2000" dirty="0" err="1">
                <a:latin typeface="Times New Roman" panose="02020603050405020304" pitchFamily="18" charset="0"/>
                <a:ea typeface="黑体" panose="02010609060101010101" pitchFamily="49" charset="-122"/>
              </a:rPr>
              <a:t>inode</a:t>
            </a:r>
            <a:r>
              <a:rPr lang="zh-CN" altLang="en-US" sz="2000" dirty="0">
                <a:latin typeface="Times New Roman" panose="02020603050405020304" pitchFamily="18" charset="0"/>
                <a:ea typeface="黑体" panose="02010609060101010101" pitchFamily="49" charset="-122"/>
              </a:rPr>
              <a:t>结构体用于</a:t>
            </a:r>
            <a:r>
              <a:rPr lang="zh-CN" altLang="en-US" sz="2000" dirty="0">
                <a:solidFill>
                  <a:srgbClr val="FF0000"/>
                </a:solidFill>
                <a:latin typeface="Times New Roman" panose="02020603050405020304" pitchFamily="18" charset="0"/>
                <a:ea typeface="黑体" panose="02010609060101010101" pitchFamily="49" charset="-122"/>
              </a:rPr>
              <a:t>表示文件和目录的元数据</a:t>
            </a:r>
            <a:r>
              <a:rPr lang="zh-CN" altLang="en-US" sz="2000" dirty="0">
                <a:latin typeface="Times New Roman" panose="02020603050405020304" pitchFamily="18" charset="0"/>
                <a:ea typeface="黑体" panose="02010609060101010101" pitchFamily="49" charset="-122"/>
              </a:rPr>
              <a:t>，它用于表示文件或目录在内核中的抽象。每个文件和目录都对应一个</a:t>
            </a:r>
            <a:r>
              <a:rPr lang="en-US" altLang="zh-CN" sz="2000" dirty="0" err="1">
                <a:latin typeface="Times New Roman" panose="02020603050405020304" pitchFamily="18" charset="0"/>
                <a:ea typeface="黑体" panose="02010609060101010101" pitchFamily="49" charset="-122"/>
              </a:rPr>
              <a:t>inode</a:t>
            </a:r>
            <a:r>
              <a:rPr lang="zh-CN" altLang="en-US" sz="2000" dirty="0">
                <a:latin typeface="Times New Roman" panose="02020603050405020304" pitchFamily="18" charset="0"/>
                <a:ea typeface="黑体" panose="02010609060101010101" pitchFamily="49" charset="-122"/>
              </a:rPr>
              <a:t>结构体。</a:t>
            </a:r>
            <a:endParaRPr lang="zh-CN" altLang="en-US" sz="2000" dirty="0">
              <a:latin typeface="Times New Roman" panose="02020603050405020304" pitchFamily="18" charset="0"/>
              <a:ea typeface="黑体" panose="02010609060101010101" pitchFamily="49" charset="-122"/>
            </a:endParaRPr>
          </a:p>
        </p:txBody>
      </p:sp>
      <p:graphicFrame>
        <p:nvGraphicFramePr>
          <p:cNvPr id="9" name="表格 8"/>
          <p:cNvGraphicFramePr>
            <a:graphicFrameLocks noGrp="1"/>
          </p:cNvGraphicFramePr>
          <p:nvPr/>
        </p:nvGraphicFramePr>
        <p:xfrm>
          <a:off x="802640" y="1927888"/>
          <a:ext cx="10449560" cy="4632960"/>
        </p:xfrm>
        <a:graphic>
          <a:graphicData uri="http://schemas.openxmlformats.org/drawingml/2006/table">
            <a:tbl>
              <a:tblPr firstRow="1" bandRow="1">
                <a:tableStyleId>{5A111915-BE36-4E01-A7E5-04B1672EAD32}</a:tableStyleId>
              </a:tblPr>
              <a:tblGrid>
                <a:gridCol w="4861560"/>
                <a:gridCol w="5588000"/>
              </a:tblGrid>
              <a:tr h="362573">
                <a:tc gridSpan="2">
                  <a:txBody>
                    <a:bodyPr/>
                    <a:lstStyle/>
                    <a:p>
                      <a:pPr algn="ctr">
                        <a:lnSpc>
                          <a:spcPct val="100000"/>
                        </a:lnSpc>
                      </a:pPr>
                      <a:r>
                        <a:rPr lang="en-US" altLang="zh-CN" sz="1800" dirty="0">
                          <a:solidFill>
                            <a:schemeClr val="tx1"/>
                          </a:solidFill>
                        </a:rPr>
                        <a:t>struct </a:t>
                      </a:r>
                      <a:r>
                        <a:rPr lang="en-US" altLang="zh-CN" sz="1800" dirty="0" err="1">
                          <a:solidFill>
                            <a:schemeClr val="tx1"/>
                          </a:solidFill>
                        </a:rPr>
                        <a:t>inode</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存储文件的类型和权限信息</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操作标志位</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文件所有者的用户</a:t>
                      </a:r>
                      <a:r>
                        <a:rPr lang="en-US" altLang="zh-CN" sz="1400" baseline="0" dirty="0">
                          <a:latin typeface="Times New Roman" panose="02020603050405020304" pitchFamily="18" charset="0"/>
                          <a:ea typeface="黑体" panose="02010609060101010101" pitchFamily="49" charset="-122"/>
                        </a:rPr>
                        <a:t>ID</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latin typeface="Times New Roman" panose="02020603050405020304" pitchFamily="18" charset="0"/>
                          <a:ea typeface="黑体" panose="02010609060101010101" pitchFamily="49" charset="-122"/>
                        </a:rPr>
                        <a:t>文件所有者的组</a:t>
                      </a:r>
                      <a:r>
                        <a:rPr lang="en-US" altLang="zh-CN" sz="1400" baseline="0" dirty="0">
                          <a:latin typeface="Times New Roman" panose="02020603050405020304" pitchFamily="18" charset="0"/>
                          <a:ea typeface="黑体" panose="02010609060101010101" pitchFamily="49" charset="-122"/>
                        </a:rPr>
                        <a:t>ID</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effectLst/>
                          <a:latin typeface="Times New Roman" panose="02020603050405020304" pitchFamily="18" charset="0"/>
                          <a:ea typeface="黑体" panose="02010609060101010101" pitchFamily="49" charset="-122"/>
                        </a:rPr>
                        <a:t>存储</a:t>
                      </a:r>
                      <a:r>
                        <a:rPr lang="en-US" altLang="zh-CN" sz="1400" baseline="0" dirty="0" err="1">
                          <a:effectLst/>
                          <a:latin typeface="Times New Roman" panose="02020603050405020304" pitchFamily="18" charset="0"/>
                          <a:ea typeface="黑体" panose="02010609060101010101" pitchFamily="49" charset="-122"/>
                        </a:rPr>
                        <a:t>inode</a:t>
                      </a:r>
                      <a:r>
                        <a:rPr lang="zh-CN" altLang="en-US" sz="1400" baseline="0" dirty="0">
                          <a:effectLst/>
                          <a:latin typeface="Times New Roman" panose="02020603050405020304" pitchFamily="18" charset="0"/>
                          <a:ea typeface="黑体" panose="02010609060101010101" pitchFamily="49" charset="-122"/>
                        </a:rPr>
                        <a:t>的一些标志位信息</a:t>
                      </a:r>
                      <a:endParaRPr lang="zh-CN" altLang="en-US" sz="1400" baseline="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aseline="0" dirty="0" err="1">
                          <a:latin typeface="Times New Roman" panose="02020603050405020304" pitchFamily="18" charset="0"/>
                          <a:ea typeface="黑体" panose="02010609060101010101" pitchFamily="49" charset="-122"/>
                        </a:rPr>
                        <a:t>inode</a:t>
                      </a:r>
                      <a:r>
                        <a:rPr lang="en-US" altLang="zh-CN" sz="1400" baseline="0" dirty="0">
                          <a:latin typeface="Times New Roman" panose="02020603050405020304" pitchFamily="18" charset="0"/>
                          <a:ea typeface="黑体" panose="02010609060101010101" pitchFamily="49" charset="-122"/>
                        </a:rPr>
                        <a:t> </a:t>
                      </a:r>
                      <a:r>
                        <a:rPr lang="zh-CN" altLang="en-US" sz="1400" baseline="0" dirty="0">
                          <a:latin typeface="Times New Roman" panose="02020603050405020304" pitchFamily="18" charset="0"/>
                          <a:ea typeface="黑体" panose="02010609060101010101" pitchFamily="49" charset="-122"/>
                        </a:rPr>
                        <a:t>号码（文件系统中唯一标识文件的值）</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存储设备文件的主设备号和次设备号（如果</a:t>
                      </a:r>
                      <a:r>
                        <a:rPr lang="en-US" altLang="zh-CN" sz="1400" baseline="0" dirty="0" err="1">
                          <a:latin typeface="Times New Roman" panose="02020603050405020304" pitchFamily="18" charset="0"/>
                          <a:ea typeface="黑体" panose="02010609060101010101" pitchFamily="49" charset="-122"/>
                        </a:rPr>
                        <a:t>inode</a:t>
                      </a:r>
                      <a:r>
                        <a:rPr lang="zh-CN" altLang="en-US" sz="1400" baseline="0" dirty="0">
                          <a:latin typeface="Times New Roman" panose="02020603050405020304" pitchFamily="18" charset="0"/>
                          <a:ea typeface="黑体" panose="02010609060101010101" pitchFamily="49" charset="-122"/>
                        </a:rPr>
                        <a:t>对象表示设备文件）</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文件的大小（以字节为单位）</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文件的最后访问时间</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文件的最后修改时间</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文件状态（权限、链接数等）的最后修改时间</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读写信号量（对 </a:t>
                      </a:r>
                      <a:r>
                        <a:rPr lang="en-US" altLang="zh-CN" sz="1400" baseline="0" dirty="0" err="1">
                          <a:latin typeface="Times New Roman" panose="02020603050405020304" pitchFamily="18" charset="0"/>
                          <a:ea typeface="黑体" panose="02010609060101010101" pitchFamily="49" charset="-122"/>
                        </a:rPr>
                        <a:t>inode</a:t>
                      </a:r>
                      <a:r>
                        <a:rPr lang="en-US" altLang="zh-CN" sz="1400" baseline="0" dirty="0">
                          <a:latin typeface="Times New Roman" panose="02020603050405020304" pitchFamily="18" charset="0"/>
                          <a:ea typeface="黑体" panose="02010609060101010101" pitchFamily="49" charset="-122"/>
                        </a:rPr>
                        <a:t> </a:t>
                      </a:r>
                      <a:r>
                        <a:rPr lang="zh-CN" altLang="en-US" sz="1400" baseline="0" dirty="0">
                          <a:latin typeface="Times New Roman" panose="02020603050405020304" pitchFamily="18" charset="0"/>
                          <a:ea typeface="黑体" panose="02010609060101010101" pitchFamily="49" charset="-122"/>
                        </a:rPr>
                        <a:t>进行读写操作同步）</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引用计数</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写入操作的引用计数</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5" name="矩形 14"/>
          <p:cNvSpPr/>
          <p:nvPr/>
        </p:nvSpPr>
        <p:spPr>
          <a:xfrm>
            <a:off x="1316158" y="2249102"/>
            <a:ext cx="3223959" cy="369332"/>
          </a:xfrm>
          <a:prstGeom prst="rect">
            <a:avLst/>
          </a:prstGeom>
        </p:spPr>
        <p:txBody>
          <a:bodyPr wrap="none">
            <a:spAutoFit/>
          </a:bodyPr>
          <a:lstStyle/>
          <a:p>
            <a:r>
              <a:rPr lang="en-US" altLang="zh-CN" dirty="0" err="1">
                <a:solidFill>
                  <a:srgbClr val="267F99"/>
                </a:solidFill>
                <a:latin typeface="Consolas" panose="020B0609020204030204" pitchFamily="49" charset="0"/>
              </a:rPr>
              <a:t>umode_t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i_mode</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16" name="矩形 15"/>
          <p:cNvSpPr/>
          <p:nvPr/>
        </p:nvSpPr>
        <p:spPr>
          <a:xfrm>
            <a:off x="1316158" y="2557616"/>
            <a:ext cx="3983783" cy="369332"/>
          </a:xfrm>
          <a:prstGeom prst="rect">
            <a:avLst/>
          </a:prstGeom>
        </p:spPr>
        <p:txBody>
          <a:bodyPr wrap="none">
            <a:spAutoFit/>
          </a:bodyPr>
          <a:lstStyle/>
          <a:p>
            <a:r>
              <a:rPr lang="en-US" altLang="zh-CN" dirty="0">
                <a:solidFill>
                  <a:srgbClr val="0000FF"/>
                </a:solidFill>
                <a:latin typeface="Consolas" panose="020B0609020204030204" pitchFamily="49" charset="0"/>
              </a:rPr>
              <a:t>unsigned</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short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i_opflags</a:t>
            </a:r>
            <a:r>
              <a:rPr lang="en-US" altLang="zh-CN" dirty="0">
                <a:solidFill>
                  <a:srgbClr val="000000"/>
                </a:solidFill>
                <a:latin typeface="Consolas" panose="020B0609020204030204" pitchFamily="49" charset="0"/>
              </a:rPr>
              <a:t>;</a:t>
            </a:r>
            <a:endParaRPr lang="zh-CN" altLang="en-US" dirty="0"/>
          </a:p>
        </p:txBody>
      </p:sp>
      <p:sp>
        <p:nvSpPr>
          <p:cNvPr id="17" name="矩形 16"/>
          <p:cNvSpPr/>
          <p:nvPr/>
        </p:nvSpPr>
        <p:spPr>
          <a:xfrm>
            <a:off x="1316158" y="2846201"/>
            <a:ext cx="3097323" cy="369332"/>
          </a:xfrm>
          <a:prstGeom prst="rect">
            <a:avLst/>
          </a:prstGeom>
        </p:spPr>
        <p:txBody>
          <a:bodyPr wrap="none">
            <a:spAutoFit/>
          </a:bodyPr>
          <a:lstStyle/>
          <a:p>
            <a:r>
              <a:rPr lang="en-US" altLang="zh-CN" dirty="0" err="1">
                <a:solidFill>
                  <a:srgbClr val="267F99"/>
                </a:solidFill>
                <a:latin typeface="Consolas" panose="020B0609020204030204" pitchFamily="49" charset="0"/>
              </a:rPr>
              <a:t>kuid_t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i_uid</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18" name="矩形 17"/>
          <p:cNvSpPr/>
          <p:nvPr/>
        </p:nvSpPr>
        <p:spPr>
          <a:xfrm>
            <a:off x="1316158" y="3151677"/>
            <a:ext cx="3097323" cy="369332"/>
          </a:xfrm>
          <a:prstGeom prst="rect">
            <a:avLst/>
          </a:prstGeom>
        </p:spPr>
        <p:txBody>
          <a:bodyPr wrap="none">
            <a:spAutoFit/>
          </a:bodyPr>
          <a:lstStyle/>
          <a:p>
            <a:r>
              <a:rPr lang="en-US" altLang="zh-CN" dirty="0" err="1">
                <a:solidFill>
                  <a:srgbClr val="267F99"/>
                </a:solidFill>
                <a:latin typeface="Consolas" panose="020B0609020204030204" pitchFamily="49" charset="0"/>
              </a:rPr>
              <a:t>kgid_t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i_gid</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en-US" altLang="zh-CN" dirty="0">
              <a:solidFill>
                <a:srgbClr val="000000"/>
              </a:solidFill>
              <a:latin typeface="Consolas" panose="020B0609020204030204" pitchFamily="49" charset="0"/>
            </a:endParaRPr>
          </a:p>
        </p:txBody>
      </p:sp>
      <p:sp>
        <p:nvSpPr>
          <p:cNvPr id="19" name="矩形 18"/>
          <p:cNvSpPr/>
          <p:nvPr/>
        </p:nvSpPr>
        <p:spPr>
          <a:xfrm>
            <a:off x="1316158" y="3464062"/>
            <a:ext cx="3730508" cy="369332"/>
          </a:xfrm>
          <a:prstGeom prst="rect">
            <a:avLst/>
          </a:prstGeom>
        </p:spPr>
        <p:txBody>
          <a:bodyPr wrap="none">
            <a:spAutoFit/>
          </a:bodyPr>
          <a:lstStyle/>
          <a:p>
            <a:r>
              <a:rPr lang="en-US" altLang="zh-CN" dirty="0">
                <a:solidFill>
                  <a:srgbClr val="0000FF"/>
                </a:solidFill>
                <a:latin typeface="Consolas" panose="020B0609020204030204" pitchFamily="49" charset="0"/>
              </a:rPr>
              <a:t>unsigned</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int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i_flags</a:t>
            </a:r>
            <a:r>
              <a:rPr lang="en-US" altLang="zh-CN" dirty="0">
                <a:solidFill>
                  <a:srgbClr val="000000"/>
                </a:solidFill>
                <a:latin typeface="Consolas" panose="020B0609020204030204" pitchFamily="49" charset="0"/>
              </a:rPr>
              <a:t>;</a:t>
            </a:r>
            <a:endParaRPr lang="zh-CN" altLang="en-US" dirty="0"/>
          </a:p>
        </p:txBody>
      </p:sp>
      <p:sp>
        <p:nvSpPr>
          <p:cNvPr id="20" name="矩形 19"/>
          <p:cNvSpPr/>
          <p:nvPr/>
        </p:nvSpPr>
        <p:spPr>
          <a:xfrm>
            <a:off x="1317226" y="3779200"/>
            <a:ext cx="3603872" cy="369332"/>
          </a:xfrm>
          <a:prstGeom prst="rect">
            <a:avLst/>
          </a:prstGeom>
        </p:spPr>
        <p:txBody>
          <a:bodyPr wrap="none">
            <a:spAutoFit/>
          </a:bodyPr>
          <a:lstStyle/>
          <a:p>
            <a:r>
              <a:rPr lang="en-US" altLang="zh-CN" dirty="0">
                <a:solidFill>
                  <a:srgbClr val="0000FF"/>
                </a:solidFill>
                <a:latin typeface="Consolas" panose="020B0609020204030204" pitchFamily="49" charset="0"/>
              </a:rPr>
              <a:t>unsigned</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long</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i_ino</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21" name="矩形 20"/>
          <p:cNvSpPr/>
          <p:nvPr/>
        </p:nvSpPr>
        <p:spPr>
          <a:xfrm>
            <a:off x="1316158" y="4069223"/>
            <a:ext cx="3223959" cy="369332"/>
          </a:xfrm>
          <a:prstGeom prst="rect">
            <a:avLst/>
          </a:prstGeom>
        </p:spPr>
        <p:txBody>
          <a:bodyPr wrap="none">
            <a:spAutoFit/>
          </a:bodyPr>
          <a:lstStyle/>
          <a:p>
            <a:r>
              <a:rPr lang="en-US" altLang="zh-CN" dirty="0" err="1">
                <a:solidFill>
                  <a:srgbClr val="0000FF"/>
                </a:solidFill>
                <a:latin typeface="Consolas" panose="020B0609020204030204" pitchFamily="49" charset="0"/>
              </a:rPr>
              <a:t>dev_t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i_rdev</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22" name="矩形 21"/>
          <p:cNvSpPr/>
          <p:nvPr/>
        </p:nvSpPr>
        <p:spPr>
          <a:xfrm>
            <a:off x="1316157" y="4379802"/>
            <a:ext cx="3223959" cy="369332"/>
          </a:xfrm>
          <a:prstGeom prst="rect">
            <a:avLst/>
          </a:prstGeom>
        </p:spPr>
        <p:txBody>
          <a:bodyPr wrap="none">
            <a:spAutoFit/>
          </a:bodyPr>
          <a:lstStyle/>
          <a:p>
            <a:r>
              <a:rPr lang="en-US" altLang="zh-CN" dirty="0" err="1">
                <a:solidFill>
                  <a:srgbClr val="267F99"/>
                </a:solidFill>
                <a:latin typeface="Consolas" panose="020B0609020204030204" pitchFamily="49" charset="0"/>
              </a:rPr>
              <a:t>loff_t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i_size</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23" name="矩形 22"/>
          <p:cNvSpPr/>
          <p:nvPr/>
        </p:nvSpPr>
        <p:spPr>
          <a:xfrm>
            <a:off x="1316157" y="4679487"/>
            <a:ext cx="3857146" cy="369332"/>
          </a:xfrm>
          <a:prstGeom prst="rect">
            <a:avLst/>
          </a:prstGeom>
        </p:spPr>
        <p:txBody>
          <a:bodyPr wrap="non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timespec64   </a:t>
            </a:r>
            <a:r>
              <a:rPr lang="en-US" altLang="zh-CN" dirty="0" err="1">
                <a:solidFill>
                  <a:srgbClr val="000000"/>
                </a:solidFill>
                <a:latin typeface="Consolas" panose="020B0609020204030204" pitchFamily="49" charset="0"/>
              </a:rPr>
              <a:t>i_atime</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24" name="矩形 23"/>
          <p:cNvSpPr/>
          <p:nvPr/>
        </p:nvSpPr>
        <p:spPr>
          <a:xfrm>
            <a:off x="1316157" y="4984099"/>
            <a:ext cx="3857146" cy="369332"/>
          </a:xfrm>
          <a:prstGeom prst="rect">
            <a:avLst/>
          </a:prstGeom>
        </p:spPr>
        <p:txBody>
          <a:bodyPr wrap="non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timespec64   </a:t>
            </a:r>
            <a:r>
              <a:rPr lang="en-US" altLang="zh-CN" dirty="0" err="1">
                <a:solidFill>
                  <a:srgbClr val="000000"/>
                </a:solidFill>
                <a:latin typeface="Consolas" panose="020B0609020204030204" pitchFamily="49" charset="0"/>
              </a:rPr>
              <a:t>i_mtime</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25" name="矩形 24"/>
          <p:cNvSpPr/>
          <p:nvPr/>
        </p:nvSpPr>
        <p:spPr>
          <a:xfrm>
            <a:off x="1316157" y="5293786"/>
            <a:ext cx="6096000" cy="369332"/>
          </a:xfrm>
          <a:prstGeom prst="rect">
            <a:avLst/>
          </a:prstGeom>
        </p:spPr>
        <p:txBody>
          <a:bodyPr>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timespec64   </a:t>
            </a:r>
            <a:r>
              <a:rPr lang="en-US" altLang="zh-CN" dirty="0" err="1">
                <a:solidFill>
                  <a:srgbClr val="000000"/>
                </a:solidFill>
                <a:latin typeface="Consolas" panose="020B0609020204030204" pitchFamily="49" charset="0"/>
              </a:rPr>
              <a:t>i_ctime</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solidFill>
                <a:srgbClr val="000000"/>
              </a:solidFill>
              <a:latin typeface="Consolas" panose="020B0609020204030204" pitchFamily="49" charset="0"/>
            </a:endParaRPr>
          </a:p>
        </p:txBody>
      </p:sp>
      <p:sp>
        <p:nvSpPr>
          <p:cNvPr id="26" name="矩形 25"/>
          <p:cNvSpPr/>
          <p:nvPr/>
        </p:nvSpPr>
        <p:spPr>
          <a:xfrm>
            <a:off x="1316157" y="5606798"/>
            <a:ext cx="3857146" cy="369332"/>
          </a:xfrm>
          <a:prstGeom prst="rect">
            <a:avLst/>
          </a:prstGeom>
        </p:spPr>
        <p:txBody>
          <a:bodyPr wrap="non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rw_semaphore</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i_rwsem</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27" name="矩形 26"/>
          <p:cNvSpPr/>
          <p:nvPr/>
        </p:nvSpPr>
        <p:spPr>
          <a:xfrm>
            <a:off x="1316157" y="5913771"/>
            <a:ext cx="3350597" cy="369332"/>
          </a:xfrm>
          <a:prstGeom prst="rect">
            <a:avLst/>
          </a:prstGeom>
        </p:spPr>
        <p:txBody>
          <a:bodyPr wrap="none">
            <a:spAutoFit/>
          </a:bodyPr>
          <a:lstStyle/>
          <a:p>
            <a:r>
              <a:rPr lang="en-US" altLang="zh-CN" dirty="0" err="1">
                <a:solidFill>
                  <a:srgbClr val="267F99"/>
                </a:solidFill>
                <a:latin typeface="Consolas" panose="020B0609020204030204" pitchFamily="49" charset="0"/>
              </a:rPr>
              <a:t>atomic_t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i_count</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28" name="矩形 27"/>
          <p:cNvSpPr/>
          <p:nvPr/>
        </p:nvSpPr>
        <p:spPr>
          <a:xfrm>
            <a:off x="1303458" y="6202242"/>
            <a:ext cx="3983783" cy="369332"/>
          </a:xfrm>
          <a:prstGeom prst="rect">
            <a:avLst/>
          </a:prstGeom>
        </p:spPr>
        <p:txBody>
          <a:bodyPr wrap="none">
            <a:spAutoFit/>
          </a:bodyPr>
          <a:lstStyle/>
          <a:p>
            <a:r>
              <a:rPr lang="en-US" altLang="zh-CN" dirty="0" err="1">
                <a:solidFill>
                  <a:srgbClr val="267F99"/>
                </a:solidFill>
                <a:latin typeface="Consolas" panose="020B0609020204030204" pitchFamily="49" charset="0"/>
              </a:rPr>
              <a:t>atomic_t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i_writecount</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file</a:t>
            </a:r>
            <a:endParaRPr lang="zh-CN" altLang="en-US" dirty="0">
              <a:sym typeface="Arial" panose="020B0604020202020204" pitchFamily="34" charset="0"/>
            </a:endParaRPr>
          </a:p>
        </p:txBody>
      </p:sp>
      <p:sp>
        <p:nvSpPr>
          <p:cNvPr id="9" name="文本框 8"/>
          <p:cNvSpPr txBox="1"/>
          <p:nvPr/>
        </p:nvSpPr>
        <p:spPr>
          <a:xfrm>
            <a:off x="802640" y="990600"/>
            <a:ext cx="9621520" cy="795667"/>
          </a:xfrm>
          <a:prstGeom prst="rect">
            <a:avLst/>
          </a:prstGeom>
          <a:noFill/>
        </p:spPr>
        <p:txBody>
          <a:bodyPr wrap="square" rtlCol="0">
            <a:spAutoFit/>
          </a:bodyPr>
          <a:lstStyle/>
          <a:p>
            <a:pPr>
              <a:lnSpc>
                <a:spcPct val="120000"/>
              </a:lnSpc>
            </a:pP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在</a:t>
            </a:r>
            <a:r>
              <a:rPr lang="en-US" altLang="zh-CN" sz="2000" dirty="0">
                <a:latin typeface="Times New Roman" panose="02020603050405020304" pitchFamily="18" charset="0"/>
                <a:ea typeface="黑体" panose="02010609060101010101" pitchFamily="49" charset="-122"/>
              </a:rPr>
              <a:t>Linux</a:t>
            </a:r>
            <a:r>
              <a:rPr lang="zh-CN" altLang="en-US" sz="2000" dirty="0">
                <a:latin typeface="Times New Roman" panose="02020603050405020304" pitchFamily="18" charset="0"/>
                <a:ea typeface="黑体" panose="02010609060101010101" pitchFamily="49" charset="-122"/>
              </a:rPr>
              <a:t>内核中，</a:t>
            </a:r>
            <a:r>
              <a:rPr lang="en-US" altLang="zh-CN" sz="2000" dirty="0">
                <a:latin typeface="Times New Roman" panose="02020603050405020304" pitchFamily="18" charset="0"/>
                <a:ea typeface="黑体" panose="02010609060101010101" pitchFamily="49" charset="-122"/>
              </a:rPr>
              <a:t>file</a:t>
            </a:r>
            <a:r>
              <a:rPr lang="zh-CN" altLang="en-US" sz="2000" dirty="0">
                <a:latin typeface="Times New Roman" panose="02020603050405020304" pitchFamily="18" charset="0"/>
                <a:ea typeface="黑体" panose="02010609060101010101" pitchFamily="49" charset="-122"/>
              </a:rPr>
              <a:t>结构体用于</a:t>
            </a:r>
            <a:r>
              <a:rPr lang="zh-CN" altLang="en-US" sz="2000" dirty="0">
                <a:solidFill>
                  <a:srgbClr val="FF0000"/>
                </a:solidFill>
                <a:latin typeface="Times New Roman" panose="02020603050405020304" pitchFamily="18" charset="0"/>
                <a:ea typeface="黑体" panose="02010609060101010101" pitchFamily="49" charset="-122"/>
              </a:rPr>
              <a:t>表示进程打开的文件</a:t>
            </a:r>
            <a:r>
              <a:rPr lang="zh-CN" altLang="en-US" sz="2000" dirty="0">
                <a:latin typeface="Times New Roman" panose="02020603050405020304" pitchFamily="18" charset="0"/>
                <a:ea typeface="黑体" panose="02010609060101010101" pitchFamily="49" charset="-122"/>
              </a:rPr>
              <a:t>。每当进程打开文件时，内核会为该文件分配一个对应的</a:t>
            </a:r>
            <a:r>
              <a:rPr lang="en-US" altLang="zh-CN" sz="2000" dirty="0">
                <a:latin typeface="Times New Roman" panose="02020603050405020304" pitchFamily="18" charset="0"/>
                <a:ea typeface="黑体" panose="02010609060101010101" pitchFamily="49" charset="-122"/>
              </a:rPr>
              <a:t>file</a:t>
            </a:r>
            <a:r>
              <a:rPr lang="zh-CN" altLang="en-US" sz="2000" dirty="0">
                <a:latin typeface="Times New Roman" panose="02020603050405020304" pitchFamily="18" charset="0"/>
                <a:ea typeface="黑体" panose="02010609060101010101" pitchFamily="49" charset="-122"/>
              </a:rPr>
              <a:t>结构体，并使用它来跟踪文件的状态和操作。</a:t>
            </a:r>
            <a:endParaRPr lang="zh-CN" altLang="en-US" sz="2000" dirty="0">
              <a:latin typeface="Times New Roman" panose="02020603050405020304" pitchFamily="18" charset="0"/>
              <a:ea typeface="黑体" panose="02010609060101010101" pitchFamily="49" charset="-122"/>
            </a:endParaRPr>
          </a:p>
        </p:txBody>
      </p:sp>
      <p:graphicFrame>
        <p:nvGraphicFramePr>
          <p:cNvPr id="10" name="表格 9"/>
          <p:cNvGraphicFramePr>
            <a:graphicFrameLocks noGrp="1"/>
          </p:cNvGraphicFramePr>
          <p:nvPr/>
        </p:nvGraphicFramePr>
        <p:xfrm>
          <a:off x="802640" y="2688230"/>
          <a:ext cx="10449560" cy="2804160"/>
        </p:xfrm>
        <a:graphic>
          <a:graphicData uri="http://schemas.openxmlformats.org/drawingml/2006/table">
            <a:tbl>
              <a:tblPr firstRow="1" bandRow="1">
                <a:tableStyleId>{5A111915-BE36-4E01-A7E5-04B1672EAD32}</a:tableStyleId>
              </a:tblPr>
              <a:tblGrid>
                <a:gridCol w="4861560"/>
                <a:gridCol w="5588000"/>
              </a:tblGrid>
              <a:tr h="362573">
                <a:tc gridSpan="2">
                  <a:txBody>
                    <a:bodyPr/>
                    <a:lstStyle/>
                    <a:p>
                      <a:pPr algn="ctr">
                        <a:lnSpc>
                          <a:spcPct val="100000"/>
                        </a:lnSpc>
                      </a:pPr>
                      <a:r>
                        <a:rPr lang="en-US" altLang="zh-CN" sz="1800" dirty="0">
                          <a:solidFill>
                            <a:schemeClr val="tx1"/>
                          </a:solidFill>
                        </a:rPr>
                        <a:t>struct file</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表示文件的路径信息</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effectLst/>
                          <a:latin typeface="Times New Roman" panose="02020603050405020304" pitchFamily="18" charset="0"/>
                          <a:ea typeface="黑体" panose="02010609060101010101" pitchFamily="49" charset="-122"/>
                        </a:rPr>
                        <a:t>指向与文件关联的</a:t>
                      </a:r>
                      <a:r>
                        <a:rPr lang="en-US" altLang="zh-CN" sz="1400" dirty="0" err="1">
                          <a:effectLst/>
                          <a:latin typeface="Times New Roman" panose="02020603050405020304" pitchFamily="18" charset="0"/>
                          <a:ea typeface="黑体" panose="02010609060101010101" pitchFamily="49" charset="-122"/>
                        </a:rPr>
                        <a:t>inode</a:t>
                      </a:r>
                      <a:r>
                        <a:rPr lang="zh-CN" altLang="en-US" sz="1400" dirty="0">
                          <a:effectLst/>
                          <a:latin typeface="Times New Roman" panose="02020603050405020304" pitchFamily="18" charset="0"/>
                          <a:ea typeface="黑体" panose="02010609060101010101" pitchFamily="49" charset="-122"/>
                        </a:rPr>
                        <a:t>结构体的指针</a:t>
                      </a:r>
                      <a:endParaRPr lang="zh-CN" altLang="en-US" sz="140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effectLst/>
                          <a:latin typeface="Times New Roman" panose="02020603050405020304" pitchFamily="18" charset="0"/>
                          <a:ea typeface="黑体" panose="02010609060101010101" pitchFamily="49" charset="-122"/>
                        </a:rPr>
                        <a:t>操作此文件的方法的函数集（如读取、写入、定位等）</a:t>
                      </a:r>
                      <a:endParaRPr lang="zh-CN" altLang="en-US" sz="140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aseline="0" dirty="0">
                          <a:latin typeface="Times New Roman" panose="02020603050405020304" pitchFamily="18" charset="0"/>
                          <a:ea typeface="黑体" panose="02010609060101010101" pitchFamily="49" charset="-122"/>
                        </a:rPr>
                        <a:t>文件引用计数器</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effectLst/>
                          <a:latin typeface="Times New Roman" panose="02020603050405020304" pitchFamily="18" charset="0"/>
                          <a:ea typeface="黑体" panose="02010609060101010101" pitchFamily="49" charset="-122"/>
                        </a:rPr>
                        <a:t>文件的访问模式</a:t>
                      </a:r>
                      <a:r>
                        <a:rPr lang="zh-CN" altLang="en-US" sz="1400" baseline="0" dirty="0">
                          <a:effectLst/>
                          <a:latin typeface="Times New Roman" panose="02020603050405020304" pitchFamily="18" charset="0"/>
                          <a:ea typeface="黑体" panose="02010609060101010101" pitchFamily="49" charset="-122"/>
                        </a:rPr>
                        <a:t>（如读取、写入、追加等）</a:t>
                      </a:r>
                      <a:endParaRPr lang="zh-CN" altLang="en-US" sz="140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aseline="0" dirty="0">
                          <a:latin typeface="Times New Roman" panose="02020603050405020304" pitchFamily="18" charset="0"/>
                          <a:ea typeface="黑体" panose="02010609060101010101" pitchFamily="49" charset="-122"/>
                        </a:rPr>
                        <a:t>用于保护</a:t>
                      </a:r>
                      <a:r>
                        <a:rPr lang="en-US" altLang="zh-CN" sz="1400" baseline="0" dirty="0" err="1">
                          <a:latin typeface="Times New Roman" panose="02020603050405020304" pitchFamily="18" charset="0"/>
                          <a:ea typeface="黑体" panose="02010609060101010101" pitchFamily="49" charset="-122"/>
                        </a:rPr>
                        <a:t>f_pos</a:t>
                      </a:r>
                      <a:r>
                        <a:rPr lang="zh-CN" altLang="en-US" sz="1400" baseline="0" dirty="0">
                          <a:latin typeface="Times New Roman" panose="02020603050405020304" pitchFamily="18" charset="0"/>
                          <a:ea typeface="黑体" panose="02010609060101010101" pitchFamily="49" charset="-122"/>
                        </a:rPr>
                        <a:t>的互斥锁</a:t>
                      </a:r>
                      <a:endParaRPr lang="zh-CN" altLang="en-US" sz="1400" baseline="0" dirty="0">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effectLst/>
                          <a:latin typeface="Times New Roman" panose="02020603050405020304" pitchFamily="18" charset="0"/>
                          <a:ea typeface="黑体" panose="02010609060101010101" pitchFamily="49" charset="-122"/>
                        </a:rPr>
                        <a:t>表示文件的当前偏移量</a:t>
                      </a:r>
                      <a:endParaRPr lang="zh-CN" altLang="en-US" sz="140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938">
                <a:tc>
                  <a:txBody>
                    <a:bodyPr/>
                    <a:lstStyle/>
                    <a:p>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effectLst/>
                          <a:latin typeface="Times New Roman" panose="02020603050405020304" pitchFamily="18" charset="0"/>
                          <a:ea typeface="黑体" panose="02010609060101010101" pitchFamily="49" charset="-122"/>
                        </a:rPr>
                        <a:t>文件拥有者的信息</a:t>
                      </a:r>
                      <a:endParaRPr lang="zh-CN" altLang="en-US" sz="1400" dirty="0">
                        <a:effectLst/>
                        <a:latin typeface="Times New Roman" panose="02020603050405020304" pitchFamily="18" charset="0"/>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2" name="矩形 11"/>
          <p:cNvSpPr/>
          <p:nvPr/>
        </p:nvSpPr>
        <p:spPr>
          <a:xfrm>
            <a:off x="802640" y="3009930"/>
            <a:ext cx="3223959" cy="369332"/>
          </a:xfrm>
          <a:prstGeom prst="rect">
            <a:avLst/>
          </a:prstGeom>
        </p:spPr>
        <p:txBody>
          <a:bodyPr wrap="non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path     </a:t>
            </a:r>
            <a:r>
              <a:rPr lang="en-US" altLang="zh-CN" dirty="0" err="1">
                <a:solidFill>
                  <a:srgbClr val="000000"/>
                </a:solidFill>
                <a:latin typeface="Consolas" panose="020B0609020204030204" pitchFamily="49" charset="0"/>
              </a:rPr>
              <a:t>f_path</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13" name="矩形 12"/>
          <p:cNvSpPr/>
          <p:nvPr/>
        </p:nvSpPr>
        <p:spPr>
          <a:xfrm>
            <a:off x="793036" y="3327504"/>
            <a:ext cx="4110421" cy="369332"/>
          </a:xfrm>
          <a:prstGeom prst="rect">
            <a:avLst/>
          </a:prstGeom>
        </p:spPr>
        <p:txBody>
          <a:bodyPr wrap="non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inode</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f_inode</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solidFill>
                <a:srgbClr val="000000"/>
              </a:solidFill>
              <a:latin typeface="Consolas" panose="020B0609020204030204" pitchFamily="49" charset="0"/>
            </a:endParaRPr>
          </a:p>
        </p:txBody>
      </p:sp>
      <p:sp>
        <p:nvSpPr>
          <p:cNvPr id="15" name="矩形 14"/>
          <p:cNvSpPr/>
          <p:nvPr/>
        </p:nvSpPr>
        <p:spPr>
          <a:xfrm>
            <a:off x="802640" y="3630856"/>
            <a:ext cx="4996881" cy="369332"/>
          </a:xfrm>
          <a:prstGeom prst="rect">
            <a:avLst/>
          </a:prstGeom>
        </p:spPr>
        <p:txBody>
          <a:bodyPr wrap="none">
            <a:spAutoFit/>
          </a:bodyPr>
          <a:lstStyle/>
          <a:p>
            <a:r>
              <a:rPr lang="en-US" altLang="zh-CN" dirty="0">
                <a:solidFill>
                  <a:srgbClr val="0000FF"/>
                </a:solidFill>
                <a:latin typeface="Consolas" panose="020B0609020204030204" pitchFamily="49" charset="0"/>
              </a:rPr>
              <a:t>const</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file_operations</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f_op</a:t>
            </a:r>
            <a:r>
              <a:rPr lang="en-US" altLang="zh-CN" dirty="0">
                <a:solidFill>
                  <a:srgbClr val="000000"/>
                </a:solidFill>
                <a:latin typeface="Consolas" panose="020B0609020204030204" pitchFamily="49" charset="0"/>
              </a:rPr>
              <a:t>;</a:t>
            </a:r>
            <a:endParaRPr lang="zh-CN" altLang="en-US" dirty="0"/>
          </a:p>
        </p:txBody>
      </p:sp>
      <p:sp>
        <p:nvSpPr>
          <p:cNvPr id="16" name="矩形 15"/>
          <p:cNvSpPr/>
          <p:nvPr/>
        </p:nvSpPr>
        <p:spPr>
          <a:xfrm>
            <a:off x="802640" y="3928964"/>
            <a:ext cx="3857146" cy="369332"/>
          </a:xfrm>
          <a:prstGeom prst="rect">
            <a:avLst/>
          </a:prstGeom>
        </p:spPr>
        <p:txBody>
          <a:bodyPr wrap="none">
            <a:spAutoFit/>
          </a:bodyPr>
          <a:lstStyle/>
          <a:p>
            <a:r>
              <a:rPr lang="en-US" altLang="zh-CN" dirty="0" err="1">
                <a:solidFill>
                  <a:srgbClr val="267F99"/>
                </a:solidFill>
                <a:latin typeface="Consolas" panose="020B0609020204030204" pitchFamily="49" charset="0"/>
              </a:rPr>
              <a:t>atomic_long_t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f_count</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17" name="矩形 16"/>
          <p:cNvSpPr/>
          <p:nvPr/>
        </p:nvSpPr>
        <p:spPr>
          <a:xfrm>
            <a:off x="809146" y="4227903"/>
            <a:ext cx="3223959" cy="369332"/>
          </a:xfrm>
          <a:prstGeom prst="rect">
            <a:avLst/>
          </a:prstGeom>
        </p:spPr>
        <p:txBody>
          <a:bodyPr wrap="none">
            <a:spAutoFit/>
          </a:bodyPr>
          <a:lstStyle/>
          <a:p>
            <a:r>
              <a:rPr lang="en-US" altLang="zh-CN" dirty="0" err="1">
                <a:solidFill>
                  <a:srgbClr val="267F99"/>
                </a:solidFill>
                <a:latin typeface="Consolas" panose="020B0609020204030204" pitchFamily="49" charset="0"/>
              </a:rPr>
              <a:t>fmode_t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f_mode</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19" name="矩形 18"/>
          <p:cNvSpPr/>
          <p:nvPr/>
        </p:nvSpPr>
        <p:spPr>
          <a:xfrm>
            <a:off x="809146" y="4549365"/>
            <a:ext cx="4237057" cy="369332"/>
          </a:xfrm>
          <a:prstGeom prst="rect">
            <a:avLst/>
          </a:prstGeom>
        </p:spPr>
        <p:txBody>
          <a:bodyPr wrap="non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mutex        </a:t>
            </a:r>
            <a:r>
              <a:rPr lang="en-US" altLang="zh-CN" dirty="0" err="1">
                <a:solidFill>
                  <a:srgbClr val="000000"/>
                </a:solidFill>
                <a:latin typeface="Consolas" panose="020B0609020204030204" pitchFamily="49" charset="0"/>
              </a:rPr>
              <a:t>f_pos_lock</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20" name="矩形 19"/>
          <p:cNvSpPr/>
          <p:nvPr/>
        </p:nvSpPr>
        <p:spPr>
          <a:xfrm>
            <a:off x="802640" y="4850258"/>
            <a:ext cx="3097323" cy="369332"/>
          </a:xfrm>
          <a:prstGeom prst="rect">
            <a:avLst/>
          </a:prstGeom>
        </p:spPr>
        <p:txBody>
          <a:bodyPr wrap="none">
            <a:spAutoFit/>
          </a:bodyPr>
          <a:lstStyle/>
          <a:p>
            <a:r>
              <a:rPr lang="en-US" altLang="zh-CN" dirty="0" err="1">
                <a:solidFill>
                  <a:srgbClr val="267F99"/>
                </a:solidFill>
                <a:latin typeface="Consolas" panose="020B0609020204030204" pitchFamily="49" charset="0"/>
              </a:rPr>
              <a:t>loff_t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f_pos</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
        <p:nvSpPr>
          <p:cNvPr id="21" name="矩形 20"/>
          <p:cNvSpPr/>
          <p:nvPr/>
        </p:nvSpPr>
        <p:spPr>
          <a:xfrm>
            <a:off x="793036" y="5149446"/>
            <a:ext cx="3857146" cy="369332"/>
          </a:xfrm>
          <a:prstGeom prst="rect">
            <a:avLst/>
          </a:prstGeom>
        </p:spPr>
        <p:txBody>
          <a:bodyPr wrap="non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fown_struct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f_owner</a:t>
            </a:r>
            <a:r>
              <a:rPr lang="en-US" altLang="zh-CN" dirty="0">
                <a:solidFill>
                  <a:srgbClr val="000000"/>
                </a:solidFill>
                <a:latin typeface="Consolas" panose="020B0609020204030204" pitchFamily="49" charset="0"/>
              </a:rPr>
              <a:t>;</a:t>
            </a:r>
            <a:r>
              <a:rPr lang="en-US" altLang="zh-CN" dirty="0">
                <a:solidFill>
                  <a:srgbClr val="008000"/>
                </a:solidFill>
                <a:latin typeface="Consolas" panose="020B0609020204030204" pitchFamily="49" charset="0"/>
              </a:rPr>
              <a:t> </a:t>
            </a:r>
            <a:endParaRPr lang="zh-CN" altLang="en-US" dirty="0"/>
          </a:p>
        </p:txBody>
      </p:sp>
    </p:spTree>
  </p:cSld>
  <p:clrMapOvr>
    <a:masterClrMapping/>
  </p:clrMapOvr>
</p:sld>
</file>

<file path=ppt/tags/tag1.xml><?xml version="1.0" encoding="utf-8"?>
<p:tagLst xmlns:p="http://schemas.openxmlformats.org/presentationml/2006/main">
  <p:tag name="commondata" val="eyJoZGlkIjoiMGVlMDBlY2U5OGRiY2RiZDkwMWUwYTBjMmYwMTUxZWMifQ=="/>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3970</Words>
  <Application>WPS 演示</Application>
  <PresentationFormat>宽屏</PresentationFormat>
  <Paragraphs>417</Paragraphs>
  <Slides>24</Slides>
  <Notes>13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24</vt:i4>
      </vt:variant>
    </vt:vector>
  </HeadingPairs>
  <TitlesOfParts>
    <vt:vector size="37" baseType="lpstr">
      <vt:lpstr>Arial</vt:lpstr>
      <vt:lpstr>宋体</vt:lpstr>
      <vt:lpstr>Wingdings</vt:lpstr>
      <vt:lpstr>微软雅黑</vt:lpstr>
      <vt:lpstr>经典圆体简</vt:lpstr>
      <vt:lpstr>Arial</vt:lpstr>
      <vt:lpstr>黑体</vt:lpstr>
      <vt:lpstr>Times New Roman</vt:lpstr>
      <vt:lpstr>Consolas</vt:lpstr>
      <vt:lpstr>等线</vt:lpstr>
      <vt:lpstr>Arial Unicode MS</vt:lpstr>
      <vt:lpstr>自定义设计方案</vt:lpstr>
      <vt:lpstr>1_自定义设计方案</vt:lpstr>
      <vt:lpstr>PowerPoint 演示文稿</vt:lpstr>
      <vt:lpstr>PowerPoint 演示文稿</vt:lpstr>
      <vt:lpstr>PowerPoint 演示文稿</vt:lpstr>
      <vt:lpstr>Linux 4.19代码结构——文件重点结构</vt:lpstr>
      <vt:lpstr>Linux 4.19代码结构——数据结构定义在不同头文件</vt:lpstr>
      <vt:lpstr>Linux 4.19代码结构——/fs下多个inode.c</vt:lpstr>
      <vt:lpstr>PowerPoint 演示文稿</vt:lpstr>
      <vt:lpstr>inode</vt:lpstr>
      <vt:lpstr>file</vt:lpstr>
      <vt:lpstr>files_struct</vt:lpstr>
      <vt:lpstr>fdtable</vt:lpstr>
      <vt:lpstr>PowerPoint 演示文稿</vt:lpstr>
      <vt:lpstr>数据结构关系示意</vt:lpstr>
      <vt:lpstr>解释：fdtable和files_struct</vt:lpstr>
      <vt:lpstr>解释：fdtable和files_struct</vt:lpstr>
      <vt:lpstr>解释：fdtable和files_struct</vt:lpstr>
      <vt:lpstr>解释：fdtable和files_struct</vt:lpstr>
      <vt:lpstr>解释：fdtable和files_struct</vt:lpstr>
      <vt:lpstr>PowerPoint 演示文稿</vt:lpstr>
      <vt:lpstr>尝试1</vt:lpstr>
      <vt:lpstr>尝试1</vt:lpstr>
      <vt:lpstr>尝试2</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龙翔天驱</cp:lastModifiedBy>
  <cp:revision>497</cp:revision>
  <dcterms:created xsi:type="dcterms:W3CDTF">2023-09-25T00:35:00Z</dcterms:created>
  <dcterms:modified xsi:type="dcterms:W3CDTF">2024-09-07T16:54:23Z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E8289573CA25674740560E65E3489365_43</vt:lpwstr>
  </property>
  <property fmtid="{D5CDD505-2E9C-101B-9397-08002B2CF9AE}" pid="12" name="KSOProductBuildVer">
    <vt:lpwstr>2052-12.1.0.17827</vt:lpwstr>
  </property>
</Properties>
</file>